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12"/>
  </p:notesMasterIdLst>
  <p:handoutMasterIdLst>
    <p:handoutMasterId r:id="rId13"/>
  </p:handoutMasterIdLst>
  <p:sldIdLst>
    <p:sldId id="257" r:id="rId2"/>
    <p:sldId id="338" r:id="rId3"/>
    <p:sldId id="283" r:id="rId4"/>
    <p:sldId id="265" r:id="rId5"/>
    <p:sldId id="267" r:id="rId6"/>
    <p:sldId id="335" r:id="rId7"/>
    <p:sldId id="332" r:id="rId8"/>
    <p:sldId id="340" r:id="rId9"/>
    <p:sldId id="333" r:id="rId10"/>
    <p:sldId id="33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288" userDrawn="1">
          <p15:clr>
            <a:srgbClr val="A4A3A4"/>
          </p15:clr>
        </p15:guide>
        <p15:guide id="4" pos="5472" userDrawn="1">
          <p15:clr>
            <a:srgbClr val="A4A3A4"/>
          </p15:clr>
        </p15:guide>
        <p15:guide id="5" pos="1584" userDrawn="1">
          <p15:clr>
            <a:srgbClr val="A4A3A4"/>
          </p15:clr>
        </p15:guide>
        <p15:guide id="6" pos="4176" userDrawn="1">
          <p15:clr>
            <a:srgbClr val="A4A3A4"/>
          </p15:clr>
        </p15:guide>
        <p15:guide id="7" orient="horz" pos="840" userDrawn="1">
          <p15:clr>
            <a:srgbClr val="A4A3A4"/>
          </p15:clr>
        </p15:guide>
        <p15:guide id="8" orient="horz" pos="4152" userDrawn="1">
          <p15:clr>
            <a:srgbClr val="A4A3A4"/>
          </p15:clr>
        </p15:guide>
        <p15:guide id="9" orient="horz" pos="984" userDrawn="1">
          <p15:clr>
            <a:srgbClr val="A4A3A4"/>
          </p15:clr>
        </p15:guide>
        <p15:guide id="10" orient="horz" pos="25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lom, Tracey" initials="UT" lastIdx="1" clrIdx="0">
    <p:extLst>
      <p:ext uri="{19B8F6BF-5375-455C-9EA6-DF929625EA0E}">
        <p15:presenceInfo xmlns:p15="http://schemas.microsoft.com/office/powerpoint/2012/main" userId="S::TUllom@nationallife.com::6b43dadb-4faf-442a-8652-30204b2a32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7426"/>
    <a:srgbClr val="69B800"/>
    <a:srgbClr val="E7E8E8"/>
    <a:srgbClr val="4B8600"/>
    <a:srgbClr val="000000"/>
    <a:srgbClr val="CBCFD4"/>
    <a:srgbClr val="E07424"/>
    <a:srgbClr val="9CB100"/>
    <a:srgbClr val="7DF3F0"/>
    <a:srgbClr val="6A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54"/>
    <p:restoredTop sz="77318" autoAdjust="0"/>
  </p:normalViewPr>
  <p:slideViewPr>
    <p:cSldViewPr snapToGrid="0" snapToObjects="1">
      <p:cViewPr varScale="1">
        <p:scale>
          <a:sx n="92" d="100"/>
          <a:sy n="92" d="100"/>
        </p:scale>
        <p:origin x="924" y="90"/>
      </p:cViewPr>
      <p:guideLst>
        <p:guide pos="2880"/>
        <p:guide pos="288"/>
        <p:guide pos="5472"/>
        <p:guide pos="1584"/>
        <p:guide pos="4176"/>
        <p:guide orient="horz" pos="840"/>
        <p:guide orient="horz" pos="4152"/>
        <p:guide orient="horz" pos="984"/>
        <p:guide orient="horz" pos="254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95D4E-5893-6042-B815-1BF0C141303E}"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US"/>
        </a:p>
      </dgm:t>
    </dgm:pt>
    <dgm:pt modelId="{518E9078-9EC0-9046-827F-E345C4BFDFA8}">
      <dgm:prSet phldrT="[Text]"/>
      <dgm:spPr>
        <a:ln>
          <a:noFill/>
        </a:ln>
      </dgm:spPr>
      <dgm:t>
        <a:bodyPr/>
        <a:lstStyle/>
        <a:p>
          <a:r>
            <a:rPr lang="en-US" b="1" dirty="0">
              <a:solidFill>
                <a:schemeClr val="bg2"/>
              </a:solidFill>
            </a:rPr>
            <a:t>Client Relationships</a:t>
          </a:r>
        </a:p>
      </dgm:t>
    </dgm:pt>
    <dgm:pt modelId="{4716BFDA-A88C-9F4B-BC08-F50351542481}" type="parTrans" cxnId="{5D0AC701-D679-4A4E-9100-3AA5BB55F1F0}">
      <dgm:prSet/>
      <dgm:spPr/>
      <dgm:t>
        <a:bodyPr/>
        <a:lstStyle/>
        <a:p>
          <a:endParaRPr lang="en-US"/>
        </a:p>
      </dgm:t>
    </dgm:pt>
    <dgm:pt modelId="{B8B088A2-2049-F94F-80BA-75BC66775BAC}" type="sibTrans" cxnId="{5D0AC701-D679-4A4E-9100-3AA5BB55F1F0}">
      <dgm:prSet/>
      <dgm:spPr/>
      <dgm:t>
        <a:bodyPr/>
        <a:lstStyle/>
        <a:p>
          <a:endParaRPr lang="en-US"/>
        </a:p>
      </dgm:t>
    </dgm:pt>
    <dgm:pt modelId="{EF968C9C-B7DC-1343-BFB9-DA22E3A997FA}">
      <dgm:prSet phldrT="[Text]"/>
      <dgm:spPr>
        <a:ln>
          <a:noFill/>
        </a:ln>
      </dgm:spPr>
      <dgm:t>
        <a:bodyPr/>
        <a:lstStyle/>
        <a:p>
          <a:r>
            <a:rPr lang="en-US" b="1" dirty="0">
              <a:solidFill>
                <a:schemeClr val="bg2"/>
              </a:solidFill>
            </a:rPr>
            <a:t>Recruit and Train New Talent</a:t>
          </a:r>
        </a:p>
      </dgm:t>
    </dgm:pt>
    <dgm:pt modelId="{6C31D7D4-A265-6548-A7E8-53F70B9AD6DD}" type="parTrans" cxnId="{C3D46E3E-8A25-2748-819D-733B237CD03A}">
      <dgm:prSet/>
      <dgm:spPr/>
      <dgm:t>
        <a:bodyPr/>
        <a:lstStyle/>
        <a:p>
          <a:endParaRPr lang="en-US"/>
        </a:p>
      </dgm:t>
    </dgm:pt>
    <dgm:pt modelId="{773C39A3-24FC-1449-A9A9-17DE4195AB62}" type="sibTrans" cxnId="{C3D46E3E-8A25-2748-819D-733B237CD03A}">
      <dgm:prSet/>
      <dgm:spPr/>
      <dgm:t>
        <a:bodyPr/>
        <a:lstStyle/>
        <a:p>
          <a:endParaRPr lang="en-US"/>
        </a:p>
      </dgm:t>
    </dgm:pt>
    <dgm:pt modelId="{0B33EE64-6F1B-A346-B4CB-602D22965D1B}">
      <dgm:prSet phldrT="[Text]"/>
      <dgm:spPr>
        <a:ln>
          <a:noFill/>
        </a:ln>
      </dgm:spPr>
      <dgm:t>
        <a:bodyPr/>
        <a:lstStyle/>
        <a:p>
          <a:r>
            <a:rPr lang="en-US" b="1" dirty="0">
              <a:solidFill>
                <a:schemeClr val="bg2"/>
              </a:solidFill>
            </a:rPr>
            <a:t>Management Decisions</a:t>
          </a:r>
        </a:p>
      </dgm:t>
    </dgm:pt>
    <dgm:pt modelId="{CB14EE84-965F-0B40-BA63-D3828C94A01D}" type="parTrans" cxnId="{2701F0B1-AC67-814C-A639-CCCC8863406A}">
      <dgm:prSet/>
      <dgm:spPr/>
      <dgm:t>
        <a:bodyPr/>
        <a:lstStyle/>
        <a:p>
          <a:endParaRPr lang="en-US"/>
        </a:p>
      </dgm:t>
    </dgm:pt>
    <dgm:pt modelId="{B8E511C3-B93B-D74A-8CED-4C9E92976EF4}" type="sibTrans" cxnId="{2701F0B1-AC67-814C-A639-CCCC8863406A}">
      <dgm:prSet/>
      <dgm:spPr/>
      <dgm:t>
        <a:bodyPr/>
        <a:lstStyle/>
        <a:p>
          <a:endParaRPr lang="en-US"/>
        </a:p>
      </dgm:t>
    </dgm:pt>
    <dgm:pt modelId="{29E30A41-C45F-714A-90BD-244CD1096050}">
      <dgm:prSet phldrT="[Text]"/>
      <dgm:spPr>
        <a:ln>
          <a:noFill/>
        </a:ln>
      </dgm:spPr>
      <dgm:t>
        <a:bodyPr/>
        <a:lstStyle/>
        <a:p>
          <a:r>
            <a:rPr lang="en-US" b="1" dirty="0">
              <a:solidFill>
                <a:schemeClr val="bg2"/>
              </a:solidFill>
            </a:rPr>
            <a:t>Ideas</a:t>
          </a:r>
        </a:p>
      </dgm:t>
    </dgm:pt>
    <dgm:pt modelId="{C5D78968-4552-C74E-B859-4702CC46003A}" type="parTrans" cxnId="{82A42088-3C58-2141-A7BB-44551E2E974B}">
      <dgm:prSet/>
      <dgm:spPr/>
      <dgm:t>
        <a:bodyPr/>
        <a:lstStyle/>
        <a:p>
          <a:endParaRPr lang="en-US"/>
        </a:p>
      </dgm:t>
    </dgm:pt>
    <dgm:pt modelId="{E54C851F-B16C-7F48-9FAC-74BD302262BC}" type="sibTrans" cxnId="{82A42088-3C58-2141-A7BB-44551E2E974B}">
      <dgm:prSet/>
      <dgm:spPr/>
      <dgm:t>
        <a:bodyPr/>
        <a:lstStyle/>
        <a:p>
          <a:endParaRPr lang="en-US"/>
        </a:p>
      </dgm:t>
    </dgm:pt>
    <dgm:pt modelId="{947DC706-C31A-714B-907C-EC2771912AB2}">
      <dgm:prSet phldrT="[Text]"/>
      <dgm:spPr>
        <a:ln>
          <a:noFill/>
        </a:ln>
      </dgm:spPr>
      <dgm:t>
        <a:bodyPr/>
        <a:lstStyle/>
        <a:p>
          <a:r>
            <a:rPr lang="en-US" b="1" dirty="0">
              <a:solidFill>
                <a:schemeClr val="bg2"/>
              </a:solidFill>
            </a:rPr>
            <a:t>Employee Relationships</a:t>
          </a:r>
        </a:p>
      </dgm:t>
    </dgm:pt>
    <dgm:pt modelId="{3DFE917A-8506-4143-B8A1-8570CFA7C0EF}" type="parTrans" cxnId="{55A91DD8-F4B7-3C47-BB99-75576B09F1DB}">
      <dgm:prSet/>
      <dgm:spPr/>
      <dgm:t>
        <a:bodyPr/>
        <a:lstStyle/>
        <a:p>
          <a:endParaRPr lang="en-US"/>
        </a:p>
      </dgm:t>
    </dgm:pt>
    <dgm:pt modelId="{B03ACA32-7C2A-D64E-8165-848C2BE8D44E}" type="sibTrans" cxnId="{55A91DD8-F4B7-3C47-BB99-75576B09F1DB}">
      <dgm:prSet/>
      <dgm:spPr/>
      <dgm:t>
        <a:bodyPr/>
        <a:lstStyle/>
        <a:p>
          <a:endParaRPr lang="en-US"/>
        </a:p>
      </dgm:t>
    </dgm:pt>
    <dgm:pt modelId="{30407AAB-66BD-3545-BE13-5230BF3F56DC}" type="pres">
      <dgm:prSet presAssocID="{2E995D4E-5893-6042-B815-1BF0C141303E}" presName="cycle" presStyleCnt="0">
        <dgm:presLayoutVars>
          <dgm:dir/>
          <dgm:resizeHandles val="exact"/>
        </dgm:presLayoutVars>
      </dgm:prSet>
      <dgm:spPr/>
    </dgm:pt>
    <dgm:pt modelId="{9DF77885-E923-F84D-87A7-25518FBF9AA1}" type="pres">
      <dgm:prSet presAssocID="{518E9078-9EC0-9046-827F-E345C4BFDFA8}" presName="node" presStyleLbl="node1" presStyleIdx="0" presStyleCnt="5">
        <dgm:presLayoutVars>
          <dgm:bulletEnabled val="1"/>
        </dgm:presLayoutVars>
      </dgm:prSet>
      <dgm:spPr/>
    </dgm:pt>
    <dgm:pt modelId="{657A8860-C175-B842-9F70-63E90AA318DE}" type="pres">
      <dgm:prSet presAssocID="{B8B088A2-2049-F94F-80BA-75BC66775BAC}" presName="sibTrans" presStyleLbl="sibTrans2D1" presStyleIdx="0" presStyleCnt="5"/>
      <dgm:spPr/>
    </dgm:pt>
    <dgm:pt modelId="{43375372-E471-CE42-AAD3-BE0C0E65917D}" type="pres">
      <dgm:prSet presAssocID="{B8B088A2-2049-F94F-80BA-75BC66775BAC}" presName="connectorText" presStyleLbl="sibTrans2D1" presStyleIdx="0" presStyleCnt="5"/>
      <dgm:spPr/>
    </dgm:pt>
    <dgm:pt modelId="{A05B32CD-54D8-8544-AD0B-D56ED7D58511}" type="pres">
      <dgm:prSet presAssocID="{EF968C9C-B7DC-1343-BFB9-DA22E3A997FA}" presName="node" presStyleLbl="node1" presStyleIdx="1" presStyleCnt="5">
        <dgm:presLayoutVars>
          <dgm:bulletEnabled val="1"/>
        </dgm:presLayoutVars>
      </dgm:prSet>
      <dgm:spPr/>
    </dgm:pt>
    <dgm:pt modelId="{31356F0D-2484-374E-BA08-1D2916EBC051}" type="pres">
      <dgm:prSet presAssocID="{773C39A3-24FC-1449-A9A9-17DE4195AB62}" presName="sibTrans" presStyleLbl="sibTrans2D1" presStyleIdx="1" presStyleCnt="5"/>
      <dgm:spPr/>
    </dgm:pt>
    <dgm:pt modelId="{C2A18FCB-BF94-C344-B586-385F46065C7E}" type="pres">
      <dgm:prSet presAssocID="{773C39A3-24FC-1449-A9A9-17DE4195AB62}" presName="connectorText" presStyleLbl="sibTrans2D1" presStyleIdx="1" presStyleCnt="5"/>
      <dgm:spPr/>
    </dgm:pt>
    <dgm:pt modelId="{60905EE1-A341-3847-9734-C680D79C26D5}" type="pres">
      <dgm:prSet presAssocID="{0B33EE64-6F1B-A346-B4CB-602D22965D1B}" presName="node" presStyleLbl="node1" presStyleIdx="2" presStyleCnt="5">
        <dgm:presLayoutVars>
          <dgm:bulletEnabled val="1"/>
        </dgm:presLayoutVars>
      </dgm:prSet>
      <dgm:spPr/>
    </dgm:pt>
    <dgm:pt modelId="{385B9734-281D-1342-9AF5-4A554D48C8D8}" type="pres">
      <dgm:prSet presAssocID="{B8E511C3-B93B-D74A-8CED-4C9E92976EF4}" presName="sibTrans" presStyleLbl="sibTrans2D1" presStyleIdx="2" presStyleCnt="5"/>
      <dgm:spPr/>
    </dgm:pt>
    <dgm:pt modelId="{172596A6-794F-AF43-9AFA-66F46FA50B7E}" type="pres">
      <dgm:prSet presAssocID="{B8E511C3-B93B-D74A-8CED-4C9E92976EF4}" presName="connectorText" presStyleLbl="sibTrans2D1" presStyleIdx="2" presStyleCnt="5"/>
      <dgm:spPr/>
    </dgm:pt>
    <dgm:pt modelId="{10671384-6439-FE43-8E2A-B7B8A6CE460C}" type="pres">
      <dgm:prSet presAssocID="{29E30A41-C45F-714A-90BD-244CD1096050}" presName="node" presStyleLbl="node1" presStyleIdx="3" presStyleCnt="5">
        <dgm:presLayoutVars>
          <dgm:bulletEnabled val="1"/>
        </dgm:presLayoutVars>
      </dgm:prSet>
      <dgm:spPr/>
    </dgm:pt>
    <dgm:pt modelId="{7724C1FC-B3F8-7149-BA89-E0D64AC956A2}" type="pres">
      <dgm:prSet presAssocID="{E54C851F-B16C-7F48-9FAC-74BD302262BC}" presName="sibTrans" presStyleLbl="sibTrans2D1" presStyleIdx="3" presStyleCnt="5"/>
      <dgm:spPr/>
    </dgm:pt>
    <dgm:pt modelId="{6AF82A29-40FC-2C4E-BEEB-D323EFF96527}" type="pres">
      <dgm:prSet presAssocID="{E54C851F-B16C-7F48-9FAC-74BD302262BC}" presName="connectorText" presStyleLbl="sibTrans2D1" presStyleIdx="3" presStyleCnt="5"/>
      <dgm:spPr/>
    </dgm:pt>
    <dgm:pt modelId="{E3FE6FF0-E727-A446-95DF-AB06FF72585E}" type="pres">
      <dgm:prSet presAssocID="{947DC706-C31A-714B-907C-EC2771912AB2}" presName="node" presStyleLbl="node1" presStyleIdx="4" presStyleCnt="5">
        <dgm:presLayoutVars>
          <dgm:bulletEnabled val="1"/>
        </dgm:presLayoutVars>
      </dgm:prSet>
      <dgm:spPr/>
    </dgm:pt>
    <dgm:pt modelId="{0F65304F-9586-3D44-9FAD-43E38D8CDF71}" type="pres">
      <dgm:prSet presAssocID="{B03ACA32-7C2A-D64E-8165-848C2BE8D44E}" presName="sibTrans" presStyleLbl="sibTrans2D1" presStyleIdx="4" presStyleCnt="5"/>
      <dgm:spPr/>
    </dgm:pt>
    <dgm:pt modelId="{835FB973-25EE-AA44-9808-3D5B42801A6D}" type="pres">
      <dgm:prSet presAssocID="{B03ACA32-7C2A-D64E-8165-848C2BE8D44E}" presName="connectorText" presStyleLbl="sibTrans2D1" presStyleIdx="4" presStyleCnt="5"/>
      <dgm:spPr/>
    </dgm:pt>
  </dgm:ptLst>
  <dgm:cxnLst>
    <dgm:cxn modelId="{5D0AC701-D679-4A4E-9100-3AA5BB55F1F0}" srcId="{2E995D4E-5893-6042-B815-1BF0C141303E}" destId="{518E9078-9EC0-9046-827F-E345C4BFDFA8}" srcOrd="0" destOrd="0" parTransId="{4716BFDA-A88C-9F4B-BC08-F50351542481}" sibTransId="{B8B088A2-2049-F94F-80BA-75BC66775BAC}"/>
    <dgm:cxn modelId="{289B470E-323C-CB4C-A2D3-676415C1ED81}" type="presOf" srcId="{B8B088A2-2049-F94F-80BA-75BC66775BAC}" destId="{43375372-E471-CE42-AAD3-BE0C0E65917D}" srcOrd="1" destOrd="0" presId="urn:microsoft.com/office/officeart/2005/8/layout/cycle2"/>
    <dgm:cxn modelId="{980A5328-6AA3-5F45-BC1F-8A89043227D4}" type="presOf" srcId="{B03ACA32-7C2A-D64E-8165-848C2BE8D44E}" destId="{0F65304F-9586-3D44-9FAD-43E38D8CDF71}" srcOrd="0" destOrd="0" presId="urn:microsoft.com/office/officeart/2005/8/layout/cycle2"/>
    <dgm:cxn modelId="{C3D46E3E-8A25-2748-819D-733B237CD03A}" srcId="{2E995D4E-5893-6042-B815-1BF0C141303E}" destId="{EF968C9C-B7DC-1343-BFB9-DA22E3A997FA}" srcOrd="1" destOrd="0" parTransId="{6C31D7D4-A265-6548-A7E8-53F70B9AD6DD}" sibTransId="{773C39A3-24FC-1449-A9A9-17DE4195AB62}"/>
    <dgm:cxn modelId="{1460875C-1152-C84C-B02A-C811A65DA0A7}" type="presOf" srcId="{947DC706-C31A-714B-907C-EC2771912AB2}" destId="{E3FE6FF0-E727-A446-95DF-AB06FF72585E}" srcOrd="0" destOrd="0" presId="urn:microsoft.com/office/officeart/2005/8/layout/cycle2"/>
    <dgm:cxn modelId="{19ACD246-151E-0F43-8439-45216A81F400}" type="presOf" srcId="{B8E511C3-B93B-D74A-8CED-4C9E92976EF4}" destId="{385B9734-281D-1342-9AF5-4A554D48C8D8}" srcOrd="0" destOrd="0" presId="urn:microsoft.com/office/officeart/2005/8/layout/cycle2"/>
    <dgm:cxn modelId="{5DFC3B4A-8EC6-DA44-AD4C-B030D24A49F8}" type="presOf" srcId="{2E995D4E-5893-6042-B815-1BF0C141303E}" destId="{30407AAB-66BD-3545-BE13-5230BF3F56DC}" srcOrd="0" destOrd="0" presId="urn:microsoft.com/office/officeart/2005/8/layout/cycle2"/>
    <dgm:cxn modelId="{4DEDF66F-7326-BA42-8E3C-3560000C7339}" type="presOf" srcId="{E54C851F-B16C-7F48-9FAC-74BD302262BC}" destId="{6AF82A29-40FC-2C4E-BEEB-D323EFF96527}" srcOrd="1" destOrd="0" presId="urn:microsoft.com/office/officeart/2005/8/layout/cycle2"/>
    <dgm:cxn modelId="{9154BC72-F5AC-F34B-852F-3D78863F929B}" type="presOf" srcId="{29E30A41-C45F-714A-90BD-244CD1096050}" destId="{10671384-6439-FE43-8E2A-B7B8A6CE460C}" srcOrd="0" destOrd="0" presId="urn:microsoft.com/office/officeart/2005/8/layout/cycle2"/>
    <dgm:cxn modelId="{6F9E3955-049B-6245-A39A-A581F16317B5}" type="presOf" srcId="{773C39A3-24FC-1449-A9A9-17DE4195AB62}" destId="{C2A18FCB-BF94-C344-B586-385F46065C7E}" srcOrd="1" destOrd="0" presId="urn:microsoft.com/office/officeart/2005/8/layout/cycle2"/>
    <dgm:cxn modelId="{196F0279-E213-F047-AE8C-93FF712DD09E}" type="presOf" srcId="{E54C851F-B16C-7F48-9FAC-74BD302262BC}" destId="{7724C1FC-B3F8-7149-BA89-E0D64AC956A2}" srcOrd="0" destOrd="0" presId="urn:microsoft.com/office/officeart/2005/8/layout/cycle2"/>
    <dgm:cxn modelId="{A7F8327E-26BF-BF44-A17E-E7C9817E122F}" type="presOf" srcId="{B8B088A2-2049-F94F-80BA-75BC66775BAC}" destId="{657A8860-C175-B842-9F70-63E90AA318DE}" srcOrd="0" destOrd="0" presId="urn:microsoft.com/office/officeart/2005/8/layout/cycle2"/>
    <dgm:cxn modelId="{82A42088-3C58-2141-A7BB-44551E2E974B}" srcId="{2E995D4E-5893-6042-B815-1BF0C141303E}" destId="{29E30A41-C45F-714A-90BD-244CD1096050}" srcOrd="3" destOrd="0" parTransId="{C5D78968-4552-C74E-B859-4702CC46003A}" sibTransId="{E54C851F-B16C-7F48-9FAC-74BD302262BC}"/>
    <dgm:cxn modelId="{9E967C88-B562-2E45-B7EF-BD79C37EB814}" type="presOf" srcId="{773C39A3-24FC-1449-A9A9-17DE4195AB62}" destId="{31356F0D-2484-374E-BA08-1D2916EBC051}" srcOrd="0" destOrd="0" presId="urn:microsoft.com/office/officeart/2005/8/layout/cycle2"/>
    <dgm:cxn modelId="{74624195-0BE3-E142-913A-B51C36F783B2}" type="presOf" srcId="{518E9078-9EC0-9046-827F-E345C4BFDFA8}" destId="{9DF77885-E923-F84D-87A7-25518FBF9AA1}" srcOrd="0" destOrd="0" presId="urn:microsoft.com/office/officeart/2005/8/layout/cycle2"/>
    <dgm:cxn modelId="{CFA1D09D-C628-B140-BFD6-116815D3EFC3}" type="presOf" srcId="{B8E511C3-B93B-D74A-8CED-4C9E92976EF4}" destId="{172596A6-794F-AF43-9AFA-66F46FA50B7E}" srcOrd="1" destOrd="0" presId="urn:microsoft.com/office/officeart/2005/8/layout/cycle2"/>
    <dgm:cxn modelId="{2701F0B1-AC67-814C-A639-CCCC8863406A}" srcId="{2E995D4E-5893-6042-B815-1BF0C141303E}" destId="{0B33EE64-6F1B-A346-B4CB-602D22965D1B}" srcOrd="2" destOrd="0" parTransId="{CB14EE84-965F-0B40-BA63-D3828C94A01D}" sibTransId="{B8E511C3-B93B-D74A-8CED-4C9E92976EF4}"/>
    <dgm:cxn modelId="{DF3216B7-D587-394B-85B8-5E98F199F867}" type="presOf" srcId="{0B33EE64-6F1B-A346-B4CB-602D22965D1B}" destId="{60905EE1-A341-3847-9734-C680D79C26D5}" srcOrd="0" destOrd="0" presId="urn:microsoft.com/office/officeart/2005/8/layout/cycle2"/>
    <dgm:cxn modelId="{E7415CC2-BB02-814D-BA52-92B817EFAAD3}" type="presOf" srcId="{B03ACA32-7C2A-D64E-8165-848C2BE8D44E}" destId="{835FB973-25EE-AA44-9808-3D5B42801A6D}" srcOrd="1" destOrd="0" presId="urn:microsoft.com/office/officeart/2005/8/layout/cycle2"/>
    <dgm:cxn modelId="{55A91DD8-F4B7-3C47-BB99-75576B09F1DB}" srcId="{2E995D4E-5893-6042-B815-1BF0C141303E}" destId="{947DC706-C31A-714B-907C-EC2771912AB2}" srcOrd="4" destOrd="0" parTransId="{3DFE917A-8506-4143-B8A1-8570CFA7C0EF}" sibTransId="{B03ACA32-7C2A-D64E-8165-848C2BE8D44E}"/>
    <dgm:cxn modelId="{1B5C0BF3-9256-A84E-B665-230D8020AD22}" type="presOf" srcId="{EF968C9C-B7DC-1343-BFB9-DA22E3A997FA}" destId="{A05B32CD-54D8-8544-AD0B-D56ED7D58511}" srcOrd="0" destOrd="0" presId="urn:microsoft.com/office/officeart/2005/8/layout/cycle2"/>
    <dgm:cxn modelId="{08DC94DB-BF72-0B4B-9FCB-D580220C51B3}" type="presParOf" srcId="{30407AAB-66BD-3545-BE13-5230BF3F56DC}" destId="{9DF77885-E923-F84D-87A7-25518FBF9AA1}" srcOrd="0" destOrd="0" presId="urn:microsoft.com/office/officeart/2005/8/layout/cycle2"/>
    <dgm:cxn modelId="{28C55111-AFA8-FC4D-A0BA-275510B83702}" type="presParOf" srcId="{30407AAB-66BD-3545-BE13-5230BF3F56DC}" destId="{657A8860-C175-B842-9F70-63E90AA318DE}" srcOrd="1" destOrd="0" presId="urn:microsoft.com/office/officeart/2005/8/layout/cycle2"/>
    <dgm:cxn modelId="{0A64F781-A8B0-8A42-BCD8-6F54C028C332}" type="presParOf" srcId="{657A8860-C175-B842-9F70-63E90AA318DE}" destId="{43375372-E471-CE42-AAD3-BE0C0E65917D}" srcOrd="0" destOrd="0" presId="urn:microsoft.com/office/officeart/2005/8/layout/cycle2"/>
    <dgm:cxn modelId="{8D0F5F06-095B-C04E-98E0-C529C8C19143}" type="presParOf" srcId="{30407AAB-66BD-3545-BE13-5230BF3F56DC}" destId="{A05B32CD-54D8-8544-AD0B-D56ED7D58511}" srcOrd="2" destOrd="0" presId="urn:microsoft.com/office/officeart/2005/8/layout/cycle2"/>
    <dgm:cxn modelId="{CE677999-7D76-1749-A166-101F237B991A}" type="presParOf" srcId="{30407AAB-66BD-3545-BE13-5230BF3F56DC}" destId="{31356F0D-2484-374E-BA08-1D2916EBC051}" srcOrd="3" destOrd="0" presId="urn:microsoft.com/office/officeart/2005/8/layout/cycle2"/>
    <dgm:cxn modelId="{777EEA5F-7299-1A47-97EA-FFA88CB4FD7A}" type="presParOf" srcId="{31356F0D-2484-374E-BA08-1D2916EBC051}" destId="{C2A18FCB-BF94-C344-B586-385F46065C7E}" srcOrd="0" destOrd="0" presId="urn:microsoft.com/office/officeart/2005/8/layout/cycle2"/>
    <dgm:cxn modelId="{3E61D088-E352-114C-972E-06677DE2EDDD}" type="presParOf" srcId="{30407AAB-66BD-3545-BE13-5230BF3F56DC}" destId="{60905EE1-A341-3847-9734-C680D79C26D5}" srcOrd="4" destOrd="0" presId="urn:microsoft.com/office/officeart/2005/8/layout/cycle2"/>
    <dgm:cxn modelId="{0A257841-F89A-3840-8191-CAD2C802B8EA}" type="presParOf" srcId="{30407AAB-66BD-3545-BE13-5230BF3F56DC}" destId="{385B9734-281D-1342-9AF5-4A554D48C8D8}" srcOrd="5" destOrd="0" presId="urn:microsoft.com/office/officeart/2005/8/layout/cycle2"/>
    <dgm:cxn modelId="{5B2D98A7-57BD-3745-80F3-D228851B6D1F}" type="presParOf" srcId="{385B9734-281D-1342-9AF5-4A554D48C8D8}" destId="{172596A6-794F-AF43-9AFA-66F46FA50B7E}" srcOrd="0" destOrd="0" presId="urn:microsoft.com/office/officeart/2005/8/layout/cycle2"/>
    <dgm:cxn modelId="{34769EC7-639C-FA4F-A11A-7476868A2891}" type="presParOf" srcId="{30407AAB-66BD-3545-BE13-5230BF3F56DC}" destId="{10671384-6439-FE43-8E2A-B7B8A6CE460C}" srcOrd="6" destOrd="0" presId="urn:microsoft.com/office/officeart/2005/8/layout/cycle2"/>
    <dgm:cxn modelId="{EA0C2FA0-A520-F84D-B24D-2F5BC950781F}" type="presParOf" srcId="{30407AAB-66BD-3545-BE13-5230BF3F56DC}" destId="{7724C1FC-B3F8-7149-BA89-E0D64AC956A2}" srcOrd="7" destOrd="0" presId="urn:microsoft.com/office/officeart/2005/8/layout/cycle2"/>
    <dgm:cxn modelId="{28D5D3A5-3495-BB4C-BC87-5F4F07A3AF25}" type="presParOf" srcId="{7724C1FC-B3F8-7149-BA89-E0D64AC956A2}" destId="{6AF82A29-40FC-2C4E-BEEB-D323EFF96527}" srcOrd="0" destOrd="0" presId="urn:microsoft.com/office/officeart/2005/8/layout/cycle2"/>
    <dgm:cxn modelId="{3092F445-15C6-8643-9D8B-B1DF4D3FCF0E}" type="presParOf" srcId="{30407AAB-66BD-3545-BE13-5230BF3F56DC}" destId="{E3FE6FF0-E727-A446-95DF-AB06FF72585E}" srcOrd="8" destOrd="0" presId="urn:microsoft.com/office/officeart/2005/8/layout/cycle2"/>
    <dgm:cxn modelId="{A025D3B3-DEB8-1A49-A6C4-FD6616BCB997}" type="presParOf" srcId="{30407AAB-66BD-3545-BE13-5230BF3F56DC}" destId="{0F65304F-9586-3D44-9FAD-43E38D8CDF71}" srcOrd="9" destOrd="0" presId="urn:microsoft.com/office/officeart/2005/8/layout/cycle2"/>
    <dgm:cxn modelId="{48C21AC4-E773-D949-A0ED-1336FEBC8B52}" type="presParOf" srcId="{0F65304F-9586-3D44-9FAD-43E38D8CDF71}" destId="{835FB973-25EE-AA44-9808-3D5B42801A6D}"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77885-E923-F84D-87A7-25518FBF9AA1}">
      <dsp:nvSpPr>
        <dsp:cNvPr id="0" name=""/>
        <dsp:cNvSpPr/>
      </dsp:nvSpPr>
      <dsp:spPr>
        <a:xfrm>
          <a:off x="1481769" y="1416"/>
          <a:ext cx="1151259" cy="1151259"/>
        </a:xfrm>
        <a:prstGeom prst="ellips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rPr>
            <a:t>Client Relationships</a:t>
          </a:r>
        </a:p>
      </dsp:txBody>
      <dsp:txXfrm>
        <a:off x="1650367" y="170014"/>
        <a:ext cx="814063" cy="814063"/>
      </dsp:txXfrm>
    </dsp:sp>
    <dsp:sp modelId="{657A8860-C175-B842-9F70-63E90AA318DE}">
      <dsp:nvSpPr>
        <dsp:cNvPr id="0" name=""/>
        <dsp:cNvSpPr/>
      </dsp:nvSpPr>
      <dsp:spPr>
        <a:xfrm rot="2160000">
          <a:off x="2596526" y="885468"/>
          <a:ext cx="305553" cy="3885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605279" y="936238"/>
        <a:ext cx="213887" cy="233130"/>
      </dsp:txXfrm>
    </dsp:sp>
    <dsp:sp modelId="{A05B32CD-54D8-8544-AD0B-D56ED7D58511}">
      <dsp:nvSpPr>
        <dsp:cNvPr id="0" name=""/>
        <dsp:cNvSpPr/>
      </dsp:nvSpPr>
      <dsp:spPr>
        <a:xfrm>
          <a:off x="2879569" y="1016977"/>
          <a:ext cx="1151259" cy="1151259"/>
        </a:xfrm>
        <a:prstGeom prst="ellipse">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rPr>
            <a:t>Recruit and Train New Talent</a:t>
          </a:r>
        </a:p>
      </dsp:txBody>
      <dsp:txXfrm>
        <a:off x="3048167" y="1185575"/>
        <a:ext cx="814063" cy="814063"/>
      </dsp:txXfrm>
    </dsp:sp>
    <dsp:sp modelId="{31356F0D-2484-374E-BA08-1D2916EBC051}">
      <dsp:nvSpPr>
        <dsp:cNvPr id="0" name=""/>
        <dsp:cNvSpPr/>
      </dsp:nvSpPr>
      <dsp:spPr>
        <a:xfrm rot="6480000">
          <a:off x="3038138" y="2211713"/>
          <a:ext cx="305553" cy="3885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098134" y="2245833"/>
        <a:ext cx="213887" cy="233130"/>
      </dsp:txXfrm>
    </dsp:sp>
    <dsp:sp modelId="{60905EE1-A341-3847-9734-C680D79C26D5}">
      <dsp:nvSpPr>
        <dsp:cNvPr id="0" name=""/>
        <dsp:cNvSpPr/>
      </dsp:nvSpPr>
      <dsp:spPr>
        <a:xfrm>
          <a:off x="2345657" y="2660189"/>
          <a:ext cx="1151259" cy="1151259"/>
        </a:xfrm>
        <a:prstGeom prst="ellipse">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rPr>
            <a:t>Management Decisions</a:t>
          </a:r>
        </a:p>
      </dsp:txBody>
      <dsp:txXfrm>
        <a:off x="2514255" y="2828787"/>
        <a:ext cx="814063" cy="814063"/>
      </dsp:txXfrm>
    </dsp:sp>
    <dsp:sp modelId="{385B9734-281D-1342-9AF5-4A554D48C8D8}">
      <dsp:nvSpPr>
        <dsp:cNvPr id="0" name=""/>
        <dsp:cNvSpPr/>
      </dsp:nvSpPr>
      <dsp:spPr>
        <a:xfrm rot="10800000">
          <a:off x="1913270" y="3041544"/>
          <a:ext cx="305553" cy="3885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004936" y="3119254"/>
        <a:ext cx="213887" cy="233130"/>
      </dsp:txXfrm>
    </dsp:sp>
    <dsp:sp modelId="{10671384-6439-FE43-8E2A-B7B8A6CE460C}">
      <dsp:nvSpPr>
        <dsp:cNvPr id="0" name=""/>
        <dsp:cNvSpPr/>
      </dsp:nvSpPr>
      <dsp:spPr>
        <a:xfrm>
          <a:off x="617881" y="2660189"/>
          <a:ext cx="1151259" cy="1151259"/>
        </a:xfrm>
        <a:prstGeom prst="ellipse">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rPr>
            <a:t>Ideas</a:t>
          </a:r>
        </a:p>
      </dsp:txBody>
      <dsp:txXfrm>
        <a:off x="786479" y="2828787"/>
        <a:ext cx="814063" cy="814063"/>
      </dsp:txXfrm>
    </dsp:sp>
    <dsp:sp modelId="{7724C1FC-B3F8-7149-BA89-E0D64AC956A2}">
      <dsp:nvSpPr>
        <dsp:cNvPr id="0" name=""/>
        <dsp:cNvSpPr/>
      </dsp:nvSpPr>
      <dsp:spPr>
        <a:xfrm rot="15120000">
          <a:off x="776451" y="2228162"/>
          <a:ext cx="305553" cy="3885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836447" y="2349462"/>
        <a:ext cx="213887" cy="233130"/>
      </dsp:txXfrm>
    </dsp:sp>
    <dsp:sp modelId="{E3FE6FF0-E727-A446-95DF-AB06FF72585E}">
      <dsp:nvSpPr>
        <dsp:cNvPr id="0" name=""/>
        <dsp:cNvSpPr/>
      </dsp:nvSpPr>
      <dsp:spPr>
        <a:xfrm>
          <a:off x="83969" y="1016977"/>
          <a:ext cx="1151259" cy="1151259"/>
        </a:xfrm>
        <a:prstGeom prst="ellipse">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rPr>
            <a:t>Employee Relationships</a:t>
          </a:r>
        </a:p>
      </dsp:txBody>
      <dsp:txXfrm>
        <a:off x="252567" y="1185575"/>
        <a:ext cx="814063" cy="814063"/>
      </dsp:txXfrm>
    </dsp:sp>
    <dsp:sp modelId="{0F65304F-9586-3D44-9FAD-43E38D8CDF71}">
      <dsp:nvSpPr>
        <dsp:cNvPr id="0" name=""/>
        <dsp:cNvSpPr/>
      </dsp:nvSpPr>
      <dsp:spPr>
        <a:xfrm rot="19440000">
          <a:off x="1198726" y="895634"/>
          <a:ext cx="305553" cy="38855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07479" y="1000284"/>
        <a:ext cx="213887" cy="2331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A5B517-4CFE-2D45-91A3-3394C9B0647E}" type="datetimeFigureOut">
              <a:rPr lang="en-US" smtClean="0"/>
              <a:t>2/10/2020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C73D3-F463-F343-9E49-B79B2E059DF4}" type="slidenum">
              <a:rPr lang="en-US" smtClean="0"/>
              <a:t>‹#›</a:t>
            </a:fld>
            <a:endParaRPr lang="en-US" dirty="0"/>
          </a:p>
        </p:txBody>
      </p:sp>
    </p:spTree>
    <p:extLst>
      <p:ext uri="{BB962C8B-B14F-4D97-AF65-F5344CB8AC3E}">
        <p14:creationId xmlns:p14="http://schemas.microsoft.com/office/powerpoint/2010/main" val="141019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56FF5-97C5-40B4-A82F-5C8F5494E0E1}" type="datetimeFigureOut">
              <a:rPr lang="en-US" smtClean="0"/>
              <a:t>2/10/2020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F353F-216A-471D-A07C-47F0B46A678E}" type="slidenum">
              <a:rPr lang="en-US" smtClean="0"/>
              <a:t>‹#›</a:t>
            </a:fld>
            <a:endParaRPr lang="en-US" dirty="0"/>
          </a:p>
        </p:txBody>
      </p:sp>
    </p:spTree>
    <p:extLst>
      <p:ext uri="{BB962C8B-B14F-4D97-AF65-F5344CB8AC3E}">
        <p14:creationId xmlns:p14="http://schemas.microsoft.com/office/powerpoint/2010/main" val="418152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you have a few employees that stand out from </a:t>
            </a:r>
            <a:r>
              <a:rPr lang="en-US" sz="1200" kern="1200">
                <a:solidFill>
                  <a:schemeClr val="tx1"/>
                </a:solidFill>
                <a:effectLst/>
                <a:latin typeface="+mn-lt"/>
                <a:ea typeface="+mn-ea"/>
                <a:cs typeface="+mn-cs"/>
              </a:rPr>
              <a:t>the crowd? </a:t>
            </a:r>
          </a:p>
          <a:p>
            <a:r>
              <a:rPr lang="en-US" sz="1200" kern="1200" dirty="0">
                <a:solidFill>
                  <a:schemeClr val="tx1"/>
                </a:solidFill>
                <a:effectLst/>
                <a:latin typeface="+mn-lt"/>
                <a:ea typeface="+mn-ea"/>
                <a:cs typeface="+mn-cs"/>
              </a:rPr>
              <a:t>Can you afford to lose one of your key employees?</a:t>
            </a:r>
          </a:p>
          <a:p>
            <a:r>
              <a:rPr lang="en-US" sz="1200" kern="1200" dirty="0">
                <a:solidFill>
                  <a:schemeClr val="tx1"/>
                </a:solidFill>
                <a:effectLst/>
                <a:latin typeface="+mn-lt"/>
                <a:ea typeface="+mn-ea"/>
                <a:cs typeface="+mn-cs"/>
              </a:rPr>
              <a:t>What will happen if a key employee dies, becomes disabled or leaves the business?</a:t>
            </a:r>
          </a:p>
          <a:p>
            <a:r>
              <a:rPr lang="en-US" sz="1200" kern="1200" dirty="0">
                <a:solidFill>
                  <a:schemeClr val="tx1"/>
                </a:solidFill>
                <a:effectLst/>
                <a:latin typeface="+mn-lt"/>
                <a:ea typeface="+mn-ea"/>
                <a:cs typeface="+mn-cs"/>
              </a:rPr>
              <a:t>Many businesses are not prepared to survive following one of these potential events. A properly designed key person policy can help you protect your family and the business you have worked so hard to create. </a:t>
            </a:r>
          </a:p>
          <a:p>
            <a:endParaRPr lang="en-US" dirty="0"/>
          </a:p>
        </p:txBody>
      </p:sp>
      <p:sp>
        <p:nvSpPr>
          <p:cNvPr id="4" name="Slide Number Placeholder 3"/>
          <p:cNvSpPr>
            <a:spLocks noGrp="1"/>
          </p:cNvSpPr>
          <p:nvPr>
            <p:ph type="sldNum" sz="quarter" idx="5"/>
          </p:nvPr>
        </p:nvSpPr>
        <p:spPr/>
        <p:txBody>
          <a:bodyPr/>
          <a:lstStyle/>
          <a:p>
            <a:fld id="{7FCF353F-216A-471D-A07C-47F0B46A678E}" type="slidenum">
              <a:rPr lang="en-US" smtClean="0"/>
              <a:t>2</a:t>
            </a:fld>
            <a:endParaRPr lang="en-US" dirty="0"/>
          </a:p>
        </p:txBody>
      </p:sp>
    </p:spTree>
    <p:extLst>
      <p:ext uri="{BB962C8B-B14F-4D97-AF65-F5344CB8AC3E}">
        <p14:creationId xmlns:p14="http://schemas.microsoft.com/office/powerpoint/2010/main" val="302438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rPr>
              <a:t>A key person can be an owner of the business or an employee who makes a significant contribution to the success of the business and whose death or disability would almost certainly lead to the business suffering financial stress or even loss.  Some characteristics that a key person may have are the following:</a:t>
            </a:r>
          </a:p>
          <a:p>
            <a:pPr marL="171450" indent="-171450">
              <a:buFont typeface="Arial" panose="020B0604020202020204" pitchFamily="34" charset="0"/>
              <a:buChar char="•"/>
            </a:pPr>
            <a:r>
              <a:rPr lang="en-US" dirty="0">
                <a:latin typeface="Calibri" pitchFamily="34" charset="0"/>
              </a:rPr>
              <a:t>Owner</a:t>
            </a:r>
          </a:p>
          <a:p>
            <a:pPr marL="171450" indent="-171450">
              <a:buFont typeface="Arial" panose="020B0604020202020204" pitchFamily="34" charset="0"/>
              <a:buChar char="•"/>
            </a:pPr>
            <a:r>
              <a:rPr lang="en-US" dirty="0">
                <a:latin typeface="Calibri" pitchFamily="34" charset="0"/>
              </a:rPr>
              <a:t>Unique talent- talent or skill that is so unique that the business would most certainly suffer financial loss in the event of death or disability.</a:t>
            </a:r>
          </a:p>
          <a:p>
            <a:pPr marL="171450" indent="-171450">
              <a:buFont typeface="Arial" panose="020B0604020202020204" pitchFamily="34" charset="0"/>
              <a:buChar char="•"/>
            </a:pPr>
            <a:r>
              <a:rPr lang="en-US" dirty="0">
                <a:latin typeface="Calibri" pitchFamily="34" charset="0"/>
              </a:rPr>
              <a:t>Decision Making Power- The authority the key person has in making important decisions for the business</a:t>
            </a:r>
          </a:p>
          <a:p>
            <a:pPr marL="171450" indent="-171450">
              <a:buFont typeface="Arial" panose="020B0604020202020204" pitchFamily="34" charset="0"/>
              <a:buChar char="•"/>
            </a:pPr>
            <a:r>
              <a:rPr lang="en-US" dirty="0">
                <a:latin typeface="Calibri" pitchFamily="34" charset="0"/>
              </a:rPr>
              <a:t>Vision- ability to take a long term view of the business environment and plan for the future</a:t>
            </a:r>
          </a:p>
          <a:p>
            <a:pPr marL="171450" indent="-171450">
              <a:buFont typeface="Arial" panose="020B0604020202020204" pitchFamily="34" charset="0"/>
              <a:buChar char="•"/>
            </a:pPr>
            <a:r>
              <a:rPr lang="en-US" dirty="0">
                <a:latin typeface="Calibri" pitchFamily="34" charset="0"/>
              </a:rPr>
              <a:t>Salary-May be a good indicator of their important role in the business</a:t>
            </a:r>
          </a:p>
          <a:p>
            <a:pPr marL="171450" indent="-171450">
              <a:buFont typeface="Arial" panose="020B0604020202020204" pitchFamily="34" charset="0"/>
              <a:buChar char="•"/>
            </a:pPr>
            <a:r>
              <a:rPr lang="en-US" dirty="0">
                <a:latin typeface="Calibri" pitchFamily="34" charset="0"/>
              </a:rPr>
              <a:t>Implementation ability- The unique ability to execute a plan or manage people</a:t>
            </a:r>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9DBDA93C-44D5-46B8-869F-E6D1F0B0EBD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105" charset="-128"/>
                <a:cs typeface="Times New Roman" pitchFamily="18" charset="0"/>
              </a:rPr>
              <a:pPr marL="0" marR="0" lvl="0" indent="0" algn="r" defTabSz="931863"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ＭＳ Ｐゴシック" pitchFamily="-105" charset="-128"/>
              <a:cs typeface="Times New Roman" pitchFamily="18" charset="0"/>
            </a:endParaRPr>
          </a:p>
        </p:txBody>
      </p:sp>
    </p:spTree>
    <p:extLst>
      <p:ext uri="{BB962C8B-B14F-4D97-AF65-F5344CB8AC3E}">
        <p14:creationId xmlns:p14="http://schemas.microsoft.com/office/powerpoint/2010/main" val="73919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Management Disruption</a:t>
            </a:r>
          </a:p>
          <a:p>
            <a:pPr marL="171450" indent="-171450">
              <a:buFont typeface="Arial" panose="020B0604020202020204" pitchFamily="34" charset="0"/>
              <a:buChar char="•"/>
            </a:pPr>
            <a:r>
              <a:rPr lang="en-US" dirty="0"/>
              <a:t>Reduction in Earnings- The rainmaker or top sale person loss would reduce business revenue</a:t>
            </a:r>
          </a:p>
          <a:p>
            <a:pPr marL="171450" indent="-171450">
              <a:buFont typeface="Arial" panose="020B0604020202020204" pitchFamily="34" charset="0"/>
              <a:buChar char="•"/>
            </a:pPr>
            <a:r>
              <a:rPr lang="en-US" dirty="0"/>
              <a:t>Impairment of Credit- Loss of a key person will cause creditors to question whether or not the business can meet current and future obligations.  </a:t>
            </a:r>
          </a:p>
          <a:p>
            <a:pPr marL="171450" indent="-171450">
              <a:buFont typeface="Arial" panose="020B0604020202020204" pitchFamily="34" charset="0"/>
              <a:buChar char="•"/>
            </a:pPr>
            <a:r>
              <a:rPr lang="en-US" dirty="0"/>
              <a:t>Replacing a Key Person- Most key people of acquired their knowledge, experience and skills over time on the job.  A sudden loss of that person leaves a void in the business that can not be easily replaced.  Going outside the company to find a replacement will take time and resources.  Once you do find the right person quite often it may take a higher salary and training to put the company back into the same position it was before the loss of the key person</a:t>
            </a:r>
          </a:p>
          <a:p>
            <a:pPr marL="171450" indent="-171450">
              <a:buFont typeface="Arial" panose="020B0604020202020204" pitchFamily="34" charset="0"/>
              <a:buChar char="•"/>
            </a:pPr>
            <a:r>
              <a:rPr lang="en-US" dirty="0"/>
              <a:t>Loss of confidence-the loss of a key person can cause other employees and customers to feel a sense of insecurity as to the future success of the business, resulting in employees and loyal customers leaving the business.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E1E9A-EE03-4BDC-8197-B439E1080B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06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rPr>
              <a:t>The main purpose of the life insurance is to offset the economic loss that comes with the death of an owner or key employee.  Life insurance can provide the business with cash to:</a:t>
            </a:r>
          </a:p>
          <a:p>
            <a:pPr marL="171450" indent="-171450">
              <a:buFont typeface="Arial" panose="020B0604020202020204" pitchFamily="34" charset="0"/>
              <a:buChar char="•"/>
            </a:pPr>
            <a:r>
              <a:rPr lang="en-US" dirty="0">
                <a:latin typeface="Calibri" pitchFamily="34" charset="0"/>
              </a:rPr>
              <a:t>Keep the business running and assure customers it will continue</a:t>
            </a:r>
          </a:p>
          <a:p>
            <a:pPr marL="171450" indent="-171450">
              <a:buFont typeface="Arial" panose="020B0604020202020204" pitchFamily="34" charset="0"/>
              <a:buChar char="•"/>
            </a:pPr>
            <a:r>
              <a:rPr lang="en-US" dirty="0">
                <a:latin typeface="Calibri" pitchFamily="34" charset="0"/>
              </a:rPr>
              <a:t>Assure creditors that their loans are safe</a:t>
            </a:r>
          </a:p>
          <a:p>
            <a:pPr marL="171450" indent="-171450">
              <a:buFont typeface="Arial" panose="020B0604020202020204" pitchFamily="34" charset="0"/>
              <a:buChar char="•"/>
            </a:pPr>
            <a:r>
              <a:rPr lang="en-US" dirty="0">
                <a:latin typeface="Calibri" pitchFamily="34" charset="0"/>
              </a:rPr>
              <a:t>Covers expenses of finding, securing and training a replacement</a:t>
            </a:r>
          </a:p>
          <a:p>
            <a:pPr marL="171450" indent="-171450">
              <a:buFont typeface="Arial" panose="020B0604020202020204" pitchFamily="34" charset="0"/>
              <a:buChar char="•"/>
            </a:pPr>
            <a:r>
              <a:rPr lang="en-US" dirty="0">
                <a:latin typeface="Calibri" pitchFamily="34" charset="0"/>
              </a:rPr>
              <a:t>Covers any errors that may occur while successor is training</a:t>
            </a:r>
          </a:p>
          <a:p>
            <a:pPr marL="171450" indent="-171450">
              <a:buFont typeface="Arial" panose="020B0604020202020204" pitchFamily="34" charset="0"/>
              <a:buChar char="•"/>
            </a:pPr>
            <a:r>
              <a:rPr lang="en-US" dirty="0">
                <a:latin typeface="Calibri" pitchFamily="34" charset="0"/>
              </a:rPr>
              <a:t>May cover any expenses involved with restructuring the business as a result of the death of a key person.</a:t>
            </a:r>
          </a:p>
          <a:p>
            <a:pPr marL="171450" indent="-171450">
              <a:buFont typeface="Arial" panose="020B0604020202020204" pitchFamily="34" charset="0"/>
              <a:buChar char="•"/>
            </a:pPr>
            <a:endParaRPr lang="en-US" dirty="0">
              <a:latin typeface="Calibri" pitchFamily="34" charset="0"/>
            </a:endParaRPr>
          </a:p>
          <a:p>
            <a:pPr marL="0" indent="0">
              <a:buFont typeface="Arial" panose="020B0604020202020204" pitchFamily="34" charset="0"/>
              <a:buNone/>
            </a:pPr>
            <a:r>
              <a:rPr lang="en-US" dirty="0">
                <a:latin typeface="Calibri" pitchFamily="34" charset="0"/>
              </a:rPr>
              <a:t>In this situation Money may give you and your business time to recover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E1E9A-EE03-4BDC-8197-B439E1080B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06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rPr>
              <a:t>What is Key Person Insurance?</a:t>
            </a:r>
          </a:p>
          <a:p>
            <a:r>
              <a:rPr lang="en-US" dirty="0">
                <a:latin typeface="Calibri" pitchFamily="34" charset="0"/>
              </a:rPr>
              <a:t>Key Person Insurance is life insurance purchased by a business on an owner or an employee whose services contribute substantially to the success and continuity of the business.  The insurance policy is owned and payable to the business.  The premiums are paid by the business using after-tax dollars.  </a:t>
            </a:r>
          </a:p>
          <a:p>
            <a:endParaRPr lang="en-US" dirty="0">
              <a:latin typeface="Calibri" pitchFamily="34" charset="0"/>
            </a:endParaRPr>
          </a:p>
          <a:p>
            <a:r>
              <a:rPr lang="en-US" dirty="0">
                <a:latin typeface="Calibri" pitchFamily="34" charset="0"/>
              </a:rPr>
              <a:t>In most cases, when a owner or key employee dies this will lead to a  disruption of the business and potentially will lead to financial instability or even loss.  The life insurance on the key employee provides the business with access to cash at a time when they need it the most. </a:t>
            </a:r>
          </a:p>
          <a:p>
            <a:endParaRPr lang="en-US"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business has an insurable interest in the life of any executive or employee actively associated with the business whose death would cause an actual financial loss for the business.  As a result the business can insure against that potential financial loss.  Insurable interest needs to be present at the time the policy is issued. If the employee leaves the business, the business may choose to continue to fund the policy, surrender the policy or sell the policy.  </a:t>
            </a:r>
          </a:p>
          <a:p>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6</a:t>
            </a:fld>
            <a:endParaRPr lang="en-US" dirty="0"/>
          </a:p>
        </p:txBody>
      </p:sp>
    </p:spTree>
    <p:extLst>
      <p:ext uri="{BB962C8B-B14F-4D97-AF65-F5344CB8AC3E}">
        <p14:creationId xmlns:p14="http://schemas.microsoft.com/office/powerpoint/2010/main" val="295885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a:p>
            <a:r>
              <a:rPr lang="en-US" dirty="0"/>
              <a:t>There are many different ways to set the amount of insurance on a key employee for insurance purposes. Let’s review some commonly accepted methods to value a key person for insurance purposes. </a:t>
            </a:r>
          </a:p>
          <a:p>
            <a:pPr marL="171450" indent="-171450">
              <a:buFont typeface="Arial" panose="020B0604020202020204" pitchFamily="34" charset="0"/>
              <a:buChar char="•"/>
            </a:pPr>
            <a:r>
              <a:rPr lang="en-US" b="1" dirty="0"/>
              <a:t>Multiple of Salary-  </a:t>
            </a:r>
            <a:r>
              <a:rPr lang="en-US" dirty="0"/>
              <a:t>This method is the most often used, it measures the value by multiplying the salary by a capitalization factor.  This factor is usually set by the insurance carrier, for instance 10x salary.</a:t>
            </a:r>
          </a:p>
          <a:p>
            <a:pPr marL="171450" indent="-171450">
              <a:buFont typeface="Arial" panose="020B0604020202020204" pitchFamily="34" charset="0"/>
              <a:buChar char="•"/>
            </a:pPr>
            <a:r>
              <a:rPr lang="en-US" b="1" dirty="0"/>
              <a:t>Contributions to Earning- </a:t>
            </a:r>
            <a:r>
              <a:rPr lang="en-US" dirty="0"/>
              <a:t>Factors to consider using this method include; How much of a profit center is the key person compared to other employees, Is the key person vital to unfinished business which would impact future earnings and would the key persons death result in loss of customers attracted to the business by their personality or ability, would the loss of that key employee impair the credit standing of the firm.</a:t>
            </a:r>
          </a:p>
          <a:p>
            <a:pPr marL="171450" indent="-171450">
              <a:buFont typeface="Arial" panose="020B0604020202020204" pitchFamily="34" charset="0"/>
              <a:buChar char="•"/>
            </a:pPr>
            <a:r>
              <a:rPr lang="en-US" b="1" dirty="0"/>
              <a:t>Multiple of Profits: </a:t>
            </a:r>
            <a:r>
              <a:rPr lang="en-US" dirty="0"/>
              <a:t>Factors that should be looked at are; is there an understudy, time required to train a replacement, availability of someone with the same skills and qualifications and salary considerations</a:t>
            </a:r>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7</a:t>
            </a:fld>
            <a:endParaRPr lang="en-US" dirty="0"/>
          </a:p>
        </p:txBody>
      </p:sp>
    </p:spTree>
    <p:extLst>
      <p:ext uri="{BB962C8B-B14F-4D97-AF65-F5344CB8AC3E}">
        <p14:creationId xmlns:p14="http://schemas.microsoft.com/office/powerpoint/2010/main" val="202666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 business can use either term or permanent products as a Key Person Policy.  If permanent products are used, the cash value is an asset of the business, which they could access via loans or withdrawals for business purposes, including the loss of a key employee or other expenses.</a:t>
            </a:r>
            <a:endParaRPr lang="en-US" b="1"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8</a:t>
            </a:fld>
            <a:endParaRPr lang="en-US" dirty="0"/>
          </a:p>
        </p:txBody>
      </p:sp>
    </p:spTree>
    <p:extLst>
      <p:ext uri="{BB962C8B-B14F-4D97-AF65-F5344CB8AC3E}">
        <p14:creationId xmlns:p14="http://schemas.microsoft.com/office/powerpoint/2010/main" val="309271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tax impact of the key person life insurance should be considered by the parties at the time of its purchase.  In the standard key person situation the business is the owner, premium payor and beneficiary of the policy.  With this set up in mind lets look at various tax consequences of key person life insurance.</a:t>
            </a:r>
          </a:p>
          <a:p>
            <a:endParaRPr lang="en-US" dirty="0"/>
          </a:p>
          <a:p>
            <a:r>
              <a:rPr lang="en-US" dirty="0"/>
              <a:t>Premium Payments-  Key person life insurance premiums are generally not tax deductible. IRC Section 264(a)(1) states that no deduction shall be allowed or premiums paid on any life insurance policy covering the life of any officer or employee, or any person financially interested in any trade or business carried on by the tax payer, when the tax payer is directly or indirectly a beneficiary under such policy.  </a:t>
            </a:r>
          </a:p>
          <a:p>
            <a:r>
              <a:rPr lang="en-US" dirty="0"/>
              <a:t>Life insurance premiums paid by the business on a key person life insurance policy are not included in the insureds income.  </a:t>
            </a:r>
          </a:p>
          <a:p>
            <a:endParaRPr lang="en-US" dirty="0"/>
          </a:p>
          <a:p>
            <a:pPr marL="171450" indent="-171450">
              <a:buFont typeface="Arial" panose="020B0604020202020204" pitchFamily="34" charset="0"/>
              <a:buChar char="•"/>
            </a:pPr>
            <a:r>
              <a:rPr lang="en-US" dirty="0"/>
              <a:t>Death benefit proceeds on key person life insurance received by the business may be received income tax free under IRC 101(a).  In order to ensure that death benefit proceeds are income tax free the business must comply with IRC 101(j). The Pension Protection Act of 2006 placed new rules on employer owned life insurance.  If these rules are not complied with a portion of the death benefit received by the business on a key person life insurance contract may be subject to income taxes.</a:t>
            </a:r>
          </a:p>
          <a:p>
            <a:pPr marL="171450" indent="-171450">
              <a:buFont typeface="Arial" panose="020B0604020202020204" pitchFamily="34" charset="0"/>
              <a:buChar char="•"/>
            </a:pPr>
            <a:r>
              <a:rPr lang="en-US" dirty="0"/>
              <a:t>Under IRC 101(J) an employer must notify the insured in writing that the employer intends to purchase life insurance on the employee’s life and the amount of death benefit.  Notice and Consent must be obtained prior to the policy being issued.</a:t>
            </a:r>
          </a:p>
          <a:p>
            <a:pPr marL="171450" indent="-171450">
              <a:buFont typeface="Arial" panose="020B0604020202020204" pitchFamily="34" charset="0"/>
              <a:buChar char="•"/>
            </a:pPr>
            <a:r>
              <a:rPr lang="en-US" dirty="0"/>
              <a:t>IRC 101(g)(5) creates an exception for business related policies.  Terminal and Chronic accelerated benefits that are  triggered are taxable to the business.</a:t>
            </a:r>
          </a:p>
          <a:p>
            <a:pPr marL="171450" indent="-171450">
              <a:buFont typeface="Arial" panose="020B0604020202020204" pitchFamily="34" charset="0"/>
              <a:buChar char="•"/>
            </a:pPr>
            <a:r>
              <a:rPr lang="en-US" dirty="0"/>
              <a:t>With respect o the Estate Tax, a properly owned key person life insurance policy would not be included in the insured’s estate.  However, if the key person is an owner of the business the death benefit proceeds received by the business may increase the estate value of the insured’s business interest.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9</a:t>
            </a:fld>
            <a:endParaRPr lang="en-US" dirty="0"/>
          </a:p>
        </p:txBody>
      </p:sp>
    </p:spTree>
    <p:extLst>
      <p:ext uri="{BB962C8B-B14F-4D97-AF65-F5344CB8AC3E}">
        <p14:creationId xmlns:p14="http://schemas.microsoft.com/office/powerpoint/2010/main" val="526915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44739"/>
            <a:ext cx="8686802" cy="923330"/>
          </a:xfr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768070"/>
            <a:ext cx="7867511"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TextBox 10"/>
          <p:cNvSpPr txBox="1"/>
          <p:nvPr/>
        </p:nvSpPr>
        <p:spPr>
          <a:xfrm>
            <a:off x="863988" y="6667622"/>
            <a:ext cx="1526306" cy="104644"/>
          </a:xfrm>
          <a:prstGeom prst="rect">
            <a:avLst/>
          </a:prstGeom>
          <a:noFill/>
        </p:spPr>
        <p:txBody>
          <a:bodyPr wrap="square" lIns="0" tIns="0" rIns="0" bIns="0" rtlCol="0">
            <a:spAutoFit/>
          </a:bodyPr>
          <a:lstStyle/>
          <a:p>
            <a:r>
              <a:rPr lang="en-US" sz="680" dirty="0">
                <a:solidFill>
                  <a:schemeClr val="bg2"/>
                </a:solidFill>
              </a:rPr>
              <a:t>| Cat No 104857(0120)</a:t>
            </a:r>
          </a:p>
        </p:txBody>
      </p:sp>
      <p:grpSp>
        <p:nvGrpSpPr>
          <p:cNvPr id="8" name="Group 7">
            <a:extLst>
              <a:ext uri="{FF2B5EF4-FFF2-40B4-BE49-F238E27FC236}">
                <a16:creationId xmlns:a16="http://schemas.microsoft.com/office/drawing/2014/main" id="{55AF458C-DFA9-0344-BCD3-A1039F071D70}"/>
              </a:ext>
            </a:extLst>
          </p:cNvPr>
          <p:cNvGrpSpPr/>
          <p:nvPr/>
        </p:nvGrpSpPr>
        <p:grpSpPr>
          <a:xfrm>
            <a:off x="457200" y="0"/>
            <a:ext cx="3042062" cy="1570384"/>
            <a:chOff x="435429" y="0"/>
            <a:chExt cx="3568535" cy="1842161"/>
          </a:xfrm>
        </p:grpSpPr>
        <p:sp>
          <p:nvSpPr>
            <p:cNvPr id="9" name="Rectangle 8">
              <a:extLst>
                <a:ext uri="{FF2B5EF4-FFF2-40B4-BE49-F238E27FC236}">
                  <a16:creationId xmlns:a16="http://schemas.microsoft.com/office/drawing/2014/main" id="{3390D92E-B73C-434C-8AF6-3B3753F10D6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AD27AD71-CCB9-6F44-8C74-1B1A33D415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
        <p:nvSpPr>
          <p:cNvPr id="15" name="TextBox 14">
            <a:extLst>
              <a:ext uri="{FF2B5EF4-FFF2-40B4-BE49-F238E27FC236}">
                <a16:creationId xmlns:a16="http://schemas.microsoft.com/office/drawing/2014/main" id="{7EA9A120-0FBC-B945-A16E-671F4B390437}"/>
              </a:ext>
            </a:extLst>
          </p:cNvPr>
          <p:cNvSpPr txBox="1"/>
          <p:nvPr userDrawn="1"/>
        </p:nvSpPr>
        <p:spPr>
          <a:xfrm>
            <a:off x="125149" y="6672819"/>
            <a:ext cx="948277"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TC111869(0120)3</a:t>
            </a:r>
          </a:p>
        </p:txBody>
      </p:sp>
      <p:sp>
        <p:nvSpPr>
          <p:cNvPr id="16" name="Date Placeholder 3">
            <a:extLst>
              <a:ext uri="{FF2B5EF4-FFF2-40B4-BE49-F238E27FC236}">
                <a16:creationId xmlns:a16="http://schemas.microsoft.com/office/drawing/2014/main" id="{BA54E74C-AD58-0048-ADFB-7D802AFA28DA}"/>
              </a:ext>
            </a:extLst>
          </p:cNvPr>
          <p:cNvSpPr txBox="1">
            <a:spLocks/>
          </p:cNvSpPr>
          <p:nvPr userDrawn="1"/>
        </p:nvSpPr>
        <p:spPr>
          <a:xfrm>
            <a:off x="7004535" y="6673204"/>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675"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4" name="TextBox 3">
            <a:extLst>
              <a:ext uri="{FF2B5EF4-FFF2-40B4-BE49-F238E27FC236}">
                <a16:creationId xmlns:a16="http://schemas.microsoft.com/office/drawing/2014/main" id="{9085989E-56E7-C846-A03D-24846F270123}"/>
              </a:ext>
            </a:extLst>
          </p:cNvPr>
          <p:cNvSpPr txBox="1"/>
          <p:nvPr userDrawn="1"/>
        </p:nvSpPr>
        <p:spPr>
          <a:xfrm>
            <a:off x="125150" y="5617923"/>
            <a:ext cx="8936786" cy="945715"/>
          </a:xfrm>
          <a:prstGeom prst="rect">
            <a:avLst/>
          </a:prstGeom>
          <a:noFill/>
          <a:ln w="38100">
            <a:noFill/>
            <a:bevel/>
          </a:ln>
          <a:effectLst/>
        </p:spPr>
        <p:txBody>
          <a:bodyPr vert="horz" wrap="square" lIns="0" tIns="0" rIns="0" bIns="0" rtlCol="0" anchor="b" anchorCtr="0">
            <a:noAutofit/>
          </a:bodyPr>
          <a:lstStyle/>
          <a:p>
            <a:pPr fontAlgn="auto">
              <a:spcAft>
                <a:spcPts val="0"/>
              </a:spcAft>
            </a:pPr>
            <a:r>
              <a:rPr lang="en-US" sz="1000" dirty="0">
                <a:solidFill>
                  <a:schemeClr val="bg2"/>
                </a:solidFill>
                <a:effectLst/>
              </a:rPr>
              <a:t>National Life Group</a:t>
            </a:r>
            <a:r>
              <a:rPr lang="en-US" sz="1000" baseline="30000" dirty="0">
                <a:solidFill>
                  <a:schemeClr val="bg2"/>
                </a:solidFill>
                <a:effectLst/>
              </a:rPr>
              <a:t>®</a:t>
            </a:r>
            <a:r>
              <a:rPr lang="en-US" sz="1000" dirty="0">
                <a:solidFill>
                  <a:schemeClr val="bg2"/>
                </a:solidFill>
                <a:effectLst/>
              </a:rPr>
              <a:t> is a trade name of National Life Insurance Company, Montpelier, VT, Life Insurance Company of the Southwest, Addison, TX and their affiliates. Each company of National Life Group is solely responsible for its own financial condition and contractual obligations. Life Insurance Company of the Southwest is not an authorized insurer in New York and does not conduct insurance business in New York.</a:t>
            </a:r>
          </a:p>
          <a:p>
            <a:pPr fontAlgn="auto">
              <a:spcAft>
                <a:spcPts val="0"/>
              </a:spcAft>
            </a:pPr>
            <a:r>
              <a:rPr lang="en-US" sz="1000" dirty="0">
                <a:solidFill>
                  <a:schemeClr val="bg2"/>
                </a:solidFill>
                <a:effectLst/>
              </a:rPr>
              <a:t>This presentation may not be recorded, copied, transmitted or otherwise disseminated without the express written permission of National Life Group.  </a:t>
            </a:r>
          </a:p>
          <a:p>
            <a:pPr fontAlgn="auto">
              <a:spcAft>
                <a:spcPts val="0"/>
              </a:spcAft>
            </a:pPr>
            <a:r>
              <a:rPr lang="en-US" sz="1000" dirty="0">
                <a:solidFill>
                  <a:schemeClr val="bg2"/>
                </a:solidFill>
                <a:effectLst/>
              </a:rPr>
              <a:t>This information is not intended as tax or legal advice. For advice concerning your own situation, please consult with your appropriate professional advisor.</a:t>
            </a:r>
          </a:p>
        </p:txBody>
      </p:sp>
    </p:spTree>
    <p:extLst>
      <p:ext uri="{BB962C8B-B14F-4D97-AF65-F5344CB8AC3E}">
        <p14:creationId xmlns:p14="http://schemas.microsoft.com/office/powerpoint/2010/main" val="318617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8572500" cy="5029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105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496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4643589" cy="5029200"/>
          </a:xfrm>
        </p:spPr>
        <p:txBody>
          <a:bodyPr rIns="18288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4917909" y="1153712"/>
            <a:ext cx="4226092" cy="5428063"/>
          </a:xfrm>
        </p:spPr>
        <p:txBody>
          <a:bodyPr/>
          <a:lstStyle/>
          <a:p>
            <a:r>
              <a:rPr lang="en-US"/>
              <a:t>Click icon to add picture</a:t>
            </a:r>
          </a:p>
        </p:txBody>
      </p:sp>
    </p:spTree>
    <p:extLst>
      <p:ext uri="{BB962C8B-B14F-4D97-AF65-F5344CB8AC3E}">
        <p14:creationId xmlns:p14="http://schemas.microsoft.com/office/powerpoint/2010/main" val="271082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 y="366537"/>
            <a:ext cx="9143999" cy="784830"/>
          </a:xfrm>
        </p:spPr>
        <p:txBody>
          <a:bodyPr lIns="365760" rIns="365760" anchor="ctr"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4771346" y="365760"/>
            <a:ext cx="4372657"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a:t>Edit Master text styles</a:t>
            </a:r>
          </a:p>
        </p:txBody>
      </p:sp>
    </p:spTree>
    <p:extLst>
      <p:ext uri="{BB962C8B-B14F-4D97-AF65-F5344CB8AC3E}">
        <p14:creationId xmlns:p14="http://schemas.microsoft.com/office/powerpoint/2010/main" val="367070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1A1948C-24EF-4196-895E-2EACA9226B5F}"/>
              </a:ext>
            </a:extLst>
          </p:cNvPr>
          <p:cNvSpPr/>
          <p:nvPr/>
        </p:nvSpPr>
        <p:spPr>
          <a:xfrm flipH="1">
            <a:off x="227685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Right Triangle 4">
            <a:extLst>
              <a:ext uri="{FF2B5EF4-FFF2-40B4-BE49-F238E27FC236}">
                <a16:creationId xmlns:a16="http://schemas.microsoft.com/office/drawing/2014/main" id="{ED0E899A-7B3A-EF4A-8B89-8EC8502C5979}"/>
              </a:ext>
            </a:extLst>
          </p:cNvPr>
          <p:cNvSpPr/>
          <p:nvPr userDrawn="1"/>
        </p:nvSpPr>
        <p:spPr>
          <a:xfrm flipH="1">
            <a:off x="227685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3891064" y="5256837"/>
            <a:ext cx="5252941" cy="1200329"/>
          </a:xfrm>
          <a:noFill/>
        </p:spPr>
        <p:txBody>
          <a:bodyPr wrap="square">
            <a:spAutoFit/>
          </a:bodyPr>
          <a:lstStyle>
            <a:lvl1pPr algn="r">
              <a:defRPr>
                <a:solidFill>
                  <a:schemeClr val="bg2"/>
                </a:solidFill>
                <a:effectLst>
                  <a:outerShdw blurRad="63500" sx="102000" sy="102000" algn="ctr" rotWithShape="0">
                    <a:prstClr val="black">
                      <a:alpha val="40000"/>
                    </a:prstClr>
                  </a:outerShdw>
                </a:effectLst>
              </a:defRPr>
            </a:lvl1pPr>
          </a:lstStyle>
          <a:p>
            <a:r>
              <a:rPr lang="en-US" dirty="0"/>
              <a:t>Click to edit Master title style</a:t>
            </a:r>
          </a:p>
        </p:txBody>
      </p:sp>
    </p:spTree>
    <p:extLst>
      <p:ext uri="{BB962C8B-B14F-4D97-AF65-F5344CB8AC3E}">
        <p14:creationId xmlns:p14="http://schemas.microsoft.com/office/powerpoint/2010/main" val="1509087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368882"/>
            <a:ext cx="9143999" cy="784830"/>
          </a:xfrm>
          <a:prstGeom prst="rect">
            <a:avLst/>
          </a:prstGeom>
          <a:solidFill>
            <a:schemeClr val="tx2"/>
          </a:solidFill>
        </p:spPr>
        <p:txBody>
          <a:bodyPr vert="horz" lIns="365760" tIns="182880" rIns="365760" bIns="18288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274320" y="1371599"/>
            <a:ext cx="8572500" cy="49377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125149" y="6672819"/>
            <a:ext cx="948277"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TC111869(0120)3</a:t>
            </a:r>
          </a:p>
        </p:txBody>
      </p:sp>
      <p:sp>
        <p:nvSpPr>
          <p:cNvPr id="10" name="Date Placeholder 3">
            <a:extLst>
              <a:ext uri="{FF2B5EF4-FFF2-40B4-BE49-F238E27FC236}">
                <a16:creationId xmlns:a16="http://schemas.microsoft.com/office/drawing/2014/main" id="{5FA95B36-890F-475F-9A1B-6DFEACE08250}"/>
              </a:ext>
            </a:extLst>
          </p:cNvPr>
          <p:cNvSpPr txBox="1">
            <a:spLocks/>
          </p:cNvSpPr>
          <p:nvPr/>
        </p:nvSpPr>
        <p:spPr>
          <a:xfrm>
            <a:off x="7004535" y="6673204"/>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a:t>
            </a:r>
            <a:r>
              <a:rPr lang="en-US" sz="675" b="0" i="0" dirty="0">
                <a:solidFill>
                  <a:schemeClr val="tx1"/>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Tree>
    <p:extLst>
      <p:ext uri="{BB962C8B-B14F-4D97-AF65-F5344CB8AC3E}">
        <p14:creationId xmlns:p14="http://schemas.microsoft.com/office/powerpoint/2010/main" val="2601190921"/>
      </p:ext>
    </p:extLst>
  </p:cSld>
  <p:clrMap bg1="lt1" tx1="dk1" bg2="lt2" tx2="dk2" accent1="accent1" accent2="accent2" accent3="accent3" accent4="accent4" accent5="accent5" accent6="accent6" hlink="hlink" folHlink="folHlink"/>
  <p:sldLayoutIdLst>
    <p:sldLayoutId id="2147483731" r:id="rId1"/>
    <p:sldLayoutId id="2147483736" r:id="rId2"/>
    <p:sldLayoutId id="2147483738" r:id="rId3"/>
    <p:sldLayoutId id="2147483737" r:id="rId4"/>
    <p:sldLayoutId id="2147483739" r:id="rId5"/>
    <p:sldLayoutId id="2147483742" r:id="rId6"/>
  </p:sldLayoutIdLst>
  <p:hf hdr="0" dt="0"/>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4.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3.xml"/><Relationship Id="rId7" Type="http://schemas.openxmlformats.org/officeDocument/2006/relationships/diagramLayout" Target="../diagrams/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notesSlide" Target="../notesSlides/notesSlide8.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8F34-D6C1-48CA-9379-E3B00398A289}"/>
              </a:ext>
            </a:extLst>
          </p:cNvPr>
          <p:cNvSpPr>
            <a:spLocks noGrp="1"/>
          </p:cNvSpPr>
          <p:nvPr>
            <p:ph type="ctrTitle"/>
          </p:nvPr>
        </p:nvSpPr>
        <p:spPr/>
        <p:txBody>
          <a:bodyPr/>
          <a:lstStyle/>
          <a:p>
            <a:r>
              <a:rPr lang="en-US" dirty="0"/>
              <a:t>Key Person Life Insurance</a:t>
            </a:r>
          </a:p>
        </p:txBody>
      </p:sp>
      <p:sp>
        <p:nvSpPr>
          <p:cNvPr id="5" name="Subtitle 4">
            <a:extLst>
              <a:ext uri="{FF2B5EF4-FFF2-40B4-BE49-F238E27FC236}">
                <a16:creationId xmlns:a16="http://schemas.microsoft.com/office/drawing/2014/main" id="{C8292BCD-2CE9-034E-AF29-739ACBF97A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681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EFEE-A9BB-4698-9987-90A0AE56CB81}"/>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08627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0C2E-A4B5-4BFF-8214-9427379F48B9}"/>
              </a:ext>
            </a:extLst>
          </p:cNvPr>
          <p:cNvSpPr>
            <a:spLocks noGrp="1"/>
          </p:cNvSpPr>
          <p:nvPr>
            <p:ph type="title"/>
          </p:nvPr>
        </p:nvSpPr>
        <p:spPr/>
        <p:txBody>
          <a:bodyPr/>
          <a:lstStyle/>
          <a:p>
            <a:r>
              <a:rPr lang="en-US" dirty="0"/>
              <a:t>Key Person Planning</a:t>
            </a:r>
          </a:p>
        </p:txBody>
      </p:sp>
      <p:pic>
        <p:nvPicPr>
          <p:cNvPr id="4" name="Picture 3">
            <a:extLst>
              <a:ext uri="{FF2B5EF4-FFF2-40B4-BE49-F238E27FC236}">
                <a16:creationId xmlns:a16="http://schemas.microsoft.com/office/drawing/2014/main" id="{62FE24F4-C58A-4BED-9E6B-63E5210C8F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53712"/>
            <a:ext cx="9144002" cy="5437588"/>
          </a:xfrm>
          <a:prstGeom prst="rect">
            <a:avLst/>
          </a:prstGeom>
        </p:spPr>
      </p:pic>
      <p:sp>
        <p:nvSpPr>
          <p:cNvPr id="5" name="TextBox 4">
            <a:extLst>
              <a:ext uri="{FF2B5EF4-FFF2-40B4-BE49-F238E27FC236}">
                <a16:creationId xmlns:a16="http://schemas.microsoft.com/office/drawing/2014/main" id="{A46E9939-70EC-41E5-AAA3-2C5C2484D891}"/>
              </a:ext>
            </a:extLst>
          </p:cNvPr>
          <p:cNvSpPr txBox="1"/>
          <p:nvPr/>
        </p:nvSpPr>
        <p:spPr>
          <a:xfrm>
            <a:off x="5037826" y="1562100"/>
            <a:ext cx="4106175" cy="1107996"/>
          </a:xfrm>
          <a:prstGeom prst="rect">
            <a:avLst/>
          </a:prstGeom>
          <a:solidFill>
            <a:schemeClr val="accent1"/>
          </a:solidFill>
        </p:spPr>
        <p:txBody>
          <a:bodyPr wrap="square" lIns="182880" tIns="182880" rIns="182880" bIns="182880" rtlCol="0">
            <a:spAutoFit/>
          </a:bodyPr>
          <a:lstStyle/>
          <a:p>
            <a:pPr algn="r"/>
            <a:r>
              <a:rPr lang="en-US" sz="2400" dirty="0">
                <a:solidFill>
                  <a:schemeClr val="bg2"/>
                </a:solidFill>
              </a:rPr>
              <a:t>Can you afford to lose one of your key employees?</a:t>
            </a:r>
          </a:p>
        </p:txBody>
      </p:sp>
    </p:spTree>
    <p:extLst>
      <p:ext uri="{BB962C8B-B14F-4D97-AF65-F5344CB8AC3E}">
        <p14:creationId xmlns:p14="http://schemas.microsoft.com/office/powerpoint/2010/main" val="747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59210"/>
            <a:ext cx="1828800" cy="4866094"/>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7599" y="1159210"/>
            <a:ext cx="1828801" cy="4866094"/>
          </a:xfrm>
          <a:prstGeom prst="rect">
            <a:avLst/>
          </a:prstGeom>
        </p:spPr>
      </p:pic>
      <p:pic>
        <p:nvPicPr>
          <p:cNvPr id="16" name="Picture 15"/>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7315199" y="1159210"/>
            <a:ext cx="1828801" cy="4866094"/>
          </a:xfrm>
          <a:prstGeom prst="rect">
            <a:avLst/>
          </a:prstGeom>
        </p:spPr>
      </p:pic>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86400" y="1159210"/>
            <a:ext cx="1828801" cy="4866094"/>
          </a:xfrm>
          <a:prstGeom prst="rect">
            <a:avLst/>
          </a:prstGeom>
        </p:spPr>
      </p:pic>
      <p:pic>
        <p:nvPicPr>
          <p:cNvPr id="7" name="Picture 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28799" y="1159210"/>
            <a:ext cx="1828800" cy="4866094"/>
          </a:xfrm>
          <a:prstGeom prst="rect">
            <a:avLst/>
          </a:prstGeom>
        </p:spPr>
      </p:pic>
      <p:sp>
        <p:nvSpPr>
          <p:cNvPr id="3" name="TextBox 2">
            <a:extLst>
              <a:ext uri="{FF2B5EF4-FFF2-40B4-BE49-F238E27FC236}">
                <a16:creationId xmlns:a16="http://schemas.microsoft.com/office/drawing/2014/main" id="{A4F14D45-4CD3-4B42-BBF5-CED384A38FEE}"/>
              </a:ext>
            </a:extLst>
          </p:cNvPr>
          <p:cNvSpPr txBox="1"/>
          <p:nvPr/>
        </p:nvSpPr>
        <p:spPr>
          <a:xfrm>
            <a:off x="-3" y="5647990"/>
            <a:ext cx="1828796" cy="369332"/>
          </a:xfrm>
          <a:prstGeom prst="rect">
            <a:avLst/>
          </a:prstGeom>
          <a:solidFill>
            <a:schemeClr val="accent1"/>
          </a:solidFill>
          <a:ln>
            <a:solidFill>
              <a:schemeClr val="accent1"/>
            </a:solidFill>
          </a:ln>
        </p:spPr>
        <p:txBody>
          <a:bodyPr wrap="square" rtlCol="0">
            <a:spAutoFit/>
          </a:bodyPr>
          <a:lstStyle/>
          <a:p>
            <a:pPr algn="ctr"/>
            <a:r>
              <a:rPr lang="en-US" dirty="0">
                <a:solidFill>
                  <a:schemeClr val="bg2"/>
                </a:solidFill>
              </a:rPr>
              <a:t>OWNER</a:t>
            </a:r>
          </a:p>
        </p:txBody>
      </p:sp>
      <p:sp>
        <p:nvSpPr>
          <p:cNvPr id="11" name="TextBox 10">
            <a:extLst>
              <a:ext uri="{FF2B5EF4-FFF2-40B4-BE49-F238E27FC236}">
                <a16:creationId xmlns:a16="http://schemas.microsoft.com/office/drawing/2014/main" id="{C3157BE7-187C-4F07-BBE2-A4AE556A3916}"/>
              </a:ext>
            </a:extLst>
          </p:cNvPr>
          <p:cNvSpPr txBox="1"/>
          <p:nvPr/>
        </p:nvSpPr>
        <p:spPr>
          <a:xfrm>
            <a:off x="1828800" y="5370992"/>
            <a:ext cx="1828799" cy="646331"/>
          </a:xfrm>
          <a:prstGeom prst="rect">
            <a:avLst/>
          </a:prstGeom>
          <a:solidFill>
            <a:schemeClr val="accent1"/>
          </a:solidFill>
          <a:ln>
            <a:solidFill>
              <a:schemeClr val="accent1"/>
            </a:solidFill>
          </a:ln>
        </p:spPr>
        <p:txBody>
          <a:bodyPr wrap="square" rtlCol="0">
            <a:spAutoFit/>
          </a:bodyPr>
          <a:lstStyle/>
          <a:p>
            <a:pPr algn="ctr"/>
            <a:r>
              <a:rPr lang="en-US" dirty="0">
                <a:solidFill>
                  <a:schemeClr val="bg2"/>
                </a:solidFill>
              </a:rPr>
              <a:t>DECISION </a:t>
            </a:r>
          </a:p>
          <a:p>
            <a:pPr algn="ctr"/>
            <a:r>
              <a:rPr lang="en-US" dirty="0">
                <a:solidFill>
                  <a:schemeClr val="bg2"/>
                </a:solidFill>
              </a:rPr>
              <a:t>MAKER</a:t>
            </a:r>
          </a:p>
        </p:txBody>
      </p:sp>
      <p:sp>
        <p:nvSpPr>
          <p:cNvPr id="12" name="TextBox 11">
            <a:extLst>
              <a:ext uri="{FF2B5EF4-FFF2-40B4-BE49-F238E27FC236}">
                <a16:creationId xmlns:a16="http://schemas.microsoft.com/office/drawing/2014/main" id="{D323D3EC-B4E2-4C19-AD84-B3D432ACA5B6}"/>
              </a:ext>
            </a:extLst>
          </p:cNvPr>
          <p:cNvSpPr txBox="1"/>
          <p:nvPr/>
        </p:nvSpPr>
        <p:spPr>
          <a:xfrm>
            <a:off x="3657598" y="5647991"/>
            <a:ext cx="1828797" cy="369332"/>
          </a:xfrm>
          <a:prstGeom prst="rect">
            <a:avLst/>
          </a:prstGeom>
          <a:solidFill>
            <a:schemeClr val="accent1"/>
          </a:solidFill>
          <a:ln>
            <a:solidFill>
              <a:schemeClr val="accent1"/>
            </a:solidFill>
          </a:ln>
        </p:spPr>
        <p:txBody>
          <a:bodyPr wrap="square" rtlCol="0">
            <a:spAutoFit/>
          </a:bodyPr>
          <a:lstStyle/>
          <a:p>
            <a:pPr algn="ctr"/>
            <a:r>
              <a:rPr lang="en-US" dirty="0">
                <a:solidFill>
                  <a:schemeClr val="bg2"/>
                </a:solidFill>
              </a:rPr>
              <a:t>VISIONARY</a:t>
            </a:r>
          </a:p>
        </p:txBody>
      </p:sp>
      <p:sp>
        <p:nvSpPr>
          <p:cNvPr id="13" name="TextBox 12">
            <a:extLst>
              <a:ext uri="{FF2B5EF4-FFF2-40B4-BE49-F238E27FC236}">
                <a16:creationId xmlns:a16="http://schemas.microsoft.com/office/drawing/2014/main" id="{406001E8-7E40-41F4-B456-E7793E763807}"/>
              </a:ext>
            </a:extLst>
          </p:cNvPr>
          <p:cNvSpPr txBox="1"/>
          <p:nvPr/>
        </p:nvSpPr>
        <p:spPr>
          <a:xfrm>
            <a:off x="5486395" y="5370991"/>
            <a:ext cx="1828799" cy="646331"/>
          </a:xfrm>
          <a:prstGeom prst="rect">
            <a:avLst/>
          </a:prstGeom>
          <a:solidFill>
            <a:schemeClr val="accent1"/>
          </a:solidFill>
          <a:ln>
            <a:solidFill>
              <a:schemeClr val="accent1"/>
            </a:solidFill>
          </a:ln>
        </p:spPr>
        <p:txBody>
          <a:bodyPr wrap="square" rtlCol="0">
            <a:spAutoFit/>
          </a:bodyPr>
          <a:lstStyle/>
          <a:p>
            <a:pPr algn="ctr"/>
            <a:r>
              <a:rPr lang="en-US" dirty="0">
                <a:solidFill>
                  <a:schemeClr val="bg2"/>
                </a:solidFill>
              </a:rPr>
              <a:t>UNIQUE TALENT</a:t>
            </a:r>
          </a:p>
        </p:txBody>
      </p:sp>
      <p:sp>
        <p:nvSpPr>
          <p:cNvPr id="20" name="TextBox 19">
            <a:extLst>
              <a:ext uri="{FF2B5EF4-FFF2-40B4-BE49-F238E27FC236}">
                <a16:creationId xmlns:a16="http://schemas.microsoft.com/office/drawing/2014/main" id="{AED5DF22-609F-4A22-A211-EF1A78D8D0BF}"/>
              </a:ext>
            </a:extLst>
          </p:cNvPr>
          <p:cNvSpPr txBox="1"/>
          <p:nvPr/>
        </p:nvSpPr>
        <p:spPr>
          <a:xfrm>
            <a:off x="7315191" y="5647991"/>
            <a:ext cx="1828799" cy="369332"/>
          </a:xfrm>
          <a:prstGeom prst="rect">
            <a:avLst/>
          </a:prstGeom>
          <a:solidFill>
            <a:schemeClr val="accent1"/>
          </a:solidFill>
          <a:ln>
            <a:solidFill>
              <a:schemeClr val="accent1"/>
            </a:solidFill>
          </a:ln>
        </p:spPr>
        <p:txBody>
          <a:bodyPr wrap="square" rtlCol="0">
            <a:spAutoFit/>
          </a:bodyPr>
          <a:lstStyle/>
          <a:p>
            <a:pPr algn="ctr"/>
            <a:r>
              <a:rPr lang="en-US" dirty="0">
                <a:solidFill>
                  <a:schemeClr val="bg2"/>
                </a:solidFill>
              </a:rPr>
              <a:t>EARNER</a:t>
            </a:r>
          </a:p>
        </p:txBody>
      </p:sp>
      <p:sp>
        <p:nvSpPr>
          <p:cNvPr id="2" name="Title 1"/>
          <p:cNvSpPr>
            <a:spLocks noGrp="1"/>
          </p:cNvSpPr>
          <p:nvPr>
            <p:ph type="title"/>
          </p:nvPr>
        </p:nvSpPr>
        <p:spPr/>
        <p:txBody>
          <a:bodyPr/>
          <a:lstStyle/>
          <a:p>
            <a:r>
              <a:rPr lang="en-US" dirty="0"/>
              <a:t>Who is a Key Person?</a:t>
            </a:r>
          </a:p>
        </p:txBody>
      </p:sp>
    </p:spTree>
    <p:extLst>
      <p:ext uri="{BB962C8B-B14F-4D97-AF65-F5344CB8AC3E}">
        <p14:creationId xmlns:p14="http://schemas.microsoft.com/office/powerpoint/2010/main" val="2083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Loss of a Key Person</a:t>
            </a:r>
          </a:p>
        </p:txBody>
      </p:sp>
      <p:sp>
        <p:nvSpPr>
          <p:cNvPr id="6" name="Text Placeholder 5">
            <a:extLst>
              <a:ext uri="{FF2B5EF4-FFF2-40B4-BE49-F238E27FC236}">
                <a16:creationId xmlns:a16="http://schemas.microsoft.com/office/drawing/2014/main" id="{5FFB116F-14A3-E04F-990A-850872B1F39C}"/>
              </a:ext>
            </a:extLst>
          </p:cNvPr>
          <p:cNvSpPr>
            <a:spLocks noGrp="1"/>
          </p:cNvSpPr>
          <p:nvPr>
            <p:ph type="body" sz="quarter" idx="10"/>
          </p:nvPr>
        </p:nvSpPr>
        <p:spPr>
          <a:solidFill>
            <a:srgbClr val="E07426"/>
          </a:solidFill>
        </p:spPr>
        <p:txBody>
          <a:bodyPr/>
          <a:lstStyle/>
          <a:p>
            <a:r>
              <a:rPr lang="en-US" sz="3000" dirty="0"/>
              <a:t>Possible Risks</a:t>
            </a:r>
          </a:p>
        </p:txBody>
      </p:sp>
      <p:grpSp>
        <p:nvGrpSpPr>
          <p:cNvPr id="8" name="Group 7">
            <a:extLst>
              <a:ext uri="{FF2B5EF4-FFF2-40B4-BE49-F238E27FC236}">
                <a16:creationId xmlns:a16="http://schemas.microsoft.com/office/drawing/2014/main" id="{9EC45423-7A31-474B-8D3C-5492F045C4A4}"/>
              </a:ext>
            </a:extLst>
          </p:cNvPr>
          <p:cNvGrpSpPr/>
          <p:nvPr/>
        </p:nvGrpSpPr>
        <p:grpSpPr>
          <a:xfrm>
            <a:off x="3274474" y="1722006"/>
            <a:ext cx="2595052" cy="4025653"/>
            <a:chOff x="3274474" y="1722006"/>
            <a:chExt cx="2595052" cy="4025653"/>
          </a:xfrm>
        </p:grpSpPr>
        <p:pic>
          <p:nvPicPr>
            <p:cNvPr id="15" name="Picture 14"/>
            <p:cNvPicPr>
              <a:picLocks/>
            </p:cNvPicPr>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3274474" y="1722006"/>
              <a:ext cx="2595052" cy="1600200"/>
            </a:xfrm>
            <a:prstGeom prst="rect">
              <a:avLst/>
            </a:prstGeom>
          </p:spPr>
        </p:pic>
        <p:sp>
          <p:nvSpPr>
            <p:cNvPr id="16" name="Rectangle 15"/>
            <p:cNvSpPr/>
            <p:nvPr/>
          </p:nvSpPr>
          <p:spPr>
            <a:xfrm>
              <a:off x="3274474" y="3320058"/>
              <a:ext cx="2595052" cy="552693"/>
            </a:xfrm>
            <a:prstGeom prst="rect">
              <a:avLst/>
            </a:prstGeom>
            <a:solidFill>
              <a:srgbClr val="E07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INSTABILITY</a:t>
              </a:r>
            </a:p>
          </p:txBody>
        </p:sp>
        <p:sp>
          <p:nvSpPr>
            <p:cNvPr id="17" name="Rectangle 16"/>
            <p:cNvSpPr/>
            <p:nvPr/>
          </p:nvSpPr>
          <p:spPr>
            <a:xfrm>
              <a:off x="3274474" y="3872751"/>
              <a:ext cx="2595052" cy="1874908"/>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marR="0" lvl="0" indent="-230188" algn="l" defTabSz="914400" rtl="0" eaLnBrk="1" fontAlgn="auto" latinLnBrk="0" hangingPunct="1">
                <a:lnSpc>
                  <a:spcPct val="100000"/>
                </a:lnSpc>
                <a:spcBef>
                  <a:spcPts val="0"/>
                </a:spcBef>
                <a:spcAft>
                  <a:spcPts val="600"/>
                </a:spcAft>
                <a:buClr>
                  <a:schemeClr val="tx2"/>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Impact with lenders</a:t>
              </a:r>
            </a:p>
            <a:p>
              <a:pPr marL="230188" marR="0" lvl="0" indent="-230188" algn="l" defTabSz="914400" rtl="0" eaLnBrk="1" fontAlgn="auto" latinLnBrk="0" hangingPunct="1">
                <a:lnSpc>
                  <a:spcPct val="100000"/>
                </a:lnSpc>
                <a:spcBef>
                  <a:spcPts val="0"/>
                </a:spcBef>
                <a:spcAft>
                  <a:spcPts val="600"/>
                </a:spcAft>
                <a:buClr>
                  <a:schemeClr val="tx2"/>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Business cash flow</a:t>
              </a:r>
            </a:p>
            <a:p>
              <a:pPr marL="230188" marR="0" lvl="0" indent="-230188" algn="l" defTabSz="914400" rtl="0" eaLnBrk="1" fontAlgn="auto" latinLnBrk="0" hangingPunct="1">
                <a:lnSpc>
                  <a:spcPct val="100000"/>
                </a:lnSpc>
                <a:spcBef>
                  <a:spcPts val="0"/>
                </a:spcBef>
                <a:spcAft>
                  <a:spcPts val="600"/>
                </a:spcAft>
                <a:buClr>
                  <a:schemeClr val="tx2"/>
                </a:buClr>
                <a:buSzTx/>
                <a:buFont typeface="Arial" pitchFamily="34" charset="0"/>
                <a:buChar char="•"/>
                <a:tabLst/>
                <a:defRPr/>
              </a:pPr>
              <a:r>
                <a:rPr lang="en-US" dirty="0">
                  <a:solidFill>
                    <a:srgbClr val="616365"/>
                  </a:solidFill>
                  <a:latin typeface="Arial"/>
                </a:rPr>
                <a:t>Employee Morale</a:t>
              </a:r>
            </a:p>
            <a:p>
              <a:pPr marL="230188" indent="-230188">
                <a:spcAft>
                  <a:spcPts val="600"/>
                </a:spcAft>
                <a:buClr>
                  <a:schemeClr val="tx2"/>
                </a:buClr>
                <a:buFont typeface="Arial" pitchFamily="34" charset="0"/>
                <a:buChar char="•"/>
              </a:pPr>
              <a:r>
                <a:rPr lang="en-US" dirty="0">
                  <a:solidFill>
                    <a:srgbClr val="616365"/>
                  </a:solidFill>
                </a:rPr>
                <a:t>Loss of Clients</a:t>
              </a:r>
              <a:endParaRPr kumimoji="0" lang="en-US" sz="1800" b="0" i="0" u="none" strike="noStrike" kern="1200" cap="none" spc="0" normalizeH="0" baseline="0" noProof="0" dirty="0">
                <a:ln>
                  <a:noFill/>
                </a:ln>
                <a:solidFill>
                  <a:srgbClr val="616365"/>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1D644F1B-9E18-EF49-A587-EB8C5029CFAF}"/>
              </a:ext>
            </a:extLst>
          </p:cNvPr>
          <p:cNvGrpSpPr/>
          <p:nvPr/>
        </p:nvGrpSpPr>
        <p:grpSpPr>
          <a:xfrm>
            <a:off x="6147021" y="1718831"/>
            <a:ext cx="2595052" cy="4028826"/>
            <a:chOff x="6147021" y="1718831"/>
            <a:chExt cx="2595052" cy="4028826"/>
          </a:xfrm>
        </p:grpSpPr>
        <p:sp>
          <p:nvSpPr>
            <p:cNvPr id="19" name="Rectangle 18"/>
            <p:cNvSpPr/>
            <p:nvPr/>
          </p:nvSpPr>
          <p:spPr>
            <a:xfrm>
              <a:off x="6147021" y="3320056"/>
              <a:ext cx="2595052" cy="552693"/>
            </a:xfrm>
            <a:prstGeom prst="rect">
              <a:avLst/>
            </a:prstGeom>
            <a:solidFill>
              <a:srgbClr val="E07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INSECURITY</a:t>
              </a:r>
            </a:p>
          </p:txBody>
        </p:sp>
        <p:sp>
          <p:nvSpPr>
            <p:cNvPr id="20" name="Rectangle 19"/>
            <p:cNvSpPr/>
            <p:nvPr/>
          </p:nvSpPr>
          <p:spPr>
            <a:xfrm>
              <a:off x="6147021" y="3872749"/>
              <a:ext cx="2595052" cy="1874908"/>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marR="0" lvl="0" indent="-230188" algn="l" defTabSz="914400" rtl="0" eaLnBrk="1" fontAlgn="auto" latinLnBrk="0" hangingPunct="1">
                <a:lnSpc>
                  <a:spcPct val="100000"/>
                </a:lnSpc>
                <a:spcBef>
                  <a:spcPts val="0"/>
                </a:spcBef>
                <a:spcAft>
                  <a:spcPts val="600"/>
                </a:spcAft>
                <a:buClr>
                  <a:schemeClr val="tx2"/>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Cost and Time in replacing a Key Person</a:t>
              </a:r>
            </a:p>
            <a:p>
              <a:pPr marL="230188" marR="0" lvl="0" indent="-230188" algn="l" defTabSz="914400" rtl="0" eaLnBrk="1" fontAlgn="auto" latinLnBrk="0" hangingPunct="1">
                <a:lnSpc>
                  <a:spcPct val="100000"/>
                </a:lnSpc>
                <a:spcBef>
                  <a:spcPts val="0"/>
                </a:spcBef>
                <a:spcAft>
                  <a:spcPts val="600"/>
                </a:spcAft>
                <a:buClr>
                  <a:schemeClr val="tx2"/>
                </a:buClr>
                <a:buSzTx/>
                <a:buFont typeface="Arial" pitchFamily="34" charset="0"/>
                <a:buChar char="•"/>
                <a:tabLst/>
                <a:defRPr/>
              </a:pPr>
              <a:r>
                <a:rPr lang="en-US" dirty="0">
                  <a:solidFill>
                    <a:srgbClr val="616365"/>
                  </a:solidFill>
                  <a:latin typeface="Arial"/>
                </a:rPr>
                <a:t>Loss of Confidence</a:t>
              </a:r>
              <a:endParaRPr kumimoji="0" lang="en-US" sz="1800" b="0" i="0" u="none" strike="noStrike" kern="1200" cap="none" spc="0" normalizeH="0" baseline="0" noProof="0" dirty="0">
                <a:ln>
                  <a:noFill/>
                </a:ln>
                <a:solidFill>
                  <a:srgbClr val="616365"/>
                </a:solidFill>
                <a:effectLst/>
                <a:uLnTx/>
                <a:uFillTx/>
                <a:latin typeface="Arial"/>
                <a:ea typeface="+mn-ea"/>
                <a:cs typeface="+mn-cs"/>
              </a:endParaRPr>
            </a:p>
          </p:txBody>
        </p:sp>
        <p:pic>
          <p:nvPicPr>
            <p:cNvPr id="2" name="Picture 1" descr="Stocksy_98567.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7021" y="1718831"/>
              <a:ext cx="2595052" cy="1603375"/>
            </a:xfrm>
            <a:prstGeom prst="rect">
              <a:avLst/>
            </a:prstGeom>
          </p:spPr>
        </p:pic>
      </p:grpSp>
      <p:grpSp>
        <p:nvGrpSpPr>
          <p:cNvPr id="7" name="Group 6">
            <a:extLst>
              <a:ext uri="{FF2B5EF4-FFF2-40B4-BE49-F238E27FC236}">
                <a16:creationId xmlns:a16="http://schemas.microsoft.com/office/drawing/2014/main" id="{7F43083A-F832-6F41-942C-8D7FFE4FEB01}"/>
              </a:ext>
            </a:extLst>
          </p:cNvPr>
          <p:cNvGrpSpPr/>
          <p:nvPr/>
        </p:nvGrpSpPr>
        <p:grpSpPr>
          <a:xfrm>
            <a:off x="381986" y="1722006"/>
            <a:ext cx="2596896" cy="4025654"/>
            <a:chOff x="381986" y="1722006"/>
            <a:chExt cx="2596896" cy="4025654"/>
          </a:xfrm>
        </p:grpSpPr>
        <p:sp>
          <p:nvSpPr>
            <p:cNvPr id="14" name="Rectangle 13"/>
            <p:cNvSpPr/>
            <p:nvPr/>
          </p:nvSpPr>
          <p:spPr>
            <a:xfrm>
              <a:off x="381986" y="3872752"/>
              <a:ext cx="2595052" cy="1874908"/>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marR="0" lvl="0" indent="-230188" algn="l" defTabSz="914400" rtl="0" eaLnBrk="1" fontAlgn="auto" latinLnBrk="0" hangingPunct="1">
                <a:lnSpc>
                  <a:spcPct val="100000"/>
                </a:lnSpc>
                <a:spcBef>
                  <a:spcPts val="0"/>
                </a:spcBef>
                <a:spcAft>
                  <a:spcPts val="600"/>
                </a:spcAft>
                <a:buClr>
                  <a:schemeClr val="tx2"/>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Reduction in Earnings</a:t>
              </a:r>
            </a:p>
            <a:p>
              <a:pPr marL="230188" indent="-230188">
                <a:spcAft>
                  <a:spcPts val="600"/>
                </a:spcAft>
                <a:buClr>
                  <a:schemeClr val="tx2"/>
                </a:buClr>
                <a:buFont typeface="Arial" pitchFamily="34" charset="0"/>
                <a:buChar char="•"/>
              </a:pPr>
              <a:r>
                <a:rPr lang="en-US" dirty="0">
                  <a:solidFill>
                    <a:srgbClr val="616365"/>
                  </a:solidFill>
                </a:rPr>
                <a:t>Management Disruption</a:t>
              </a:r>
              <a:endParaRPr kumimoji="0" lang="en-US" sz="1800" b="0" i="0" u="none" strike="noStrike" kern="1200" cap="none" spc="0" normalizeH="0" baseline="0" noProof="0" dirty="0">
                <a:ln>
                  <a:noFill/>
                </a:ln>
                <a:solidFill>
                  <a:srgbClr val="616365"/>
                </a:solidFill>
                <a:effectLst/>
                <a:uLnTx/>
                <a:uFillTx/>
                <a:latin typeface="Arial"/>
                <a:ea typeface="+mn-ea"/>
                <a:cs typeface="+mn-cs"/>
              </a:endParaRPr>
            </a:p>
          </p:txBody>
        </p:sp>
        <p:sp>
          <p:nvSpPr>
            <p:cNvPr id="5" name="Rectangle 4"/>
            <p:cNvSpPr/>
            <p:nvPr/>
          </p:nvSpPr>
          <p:spPr>
            <a:xfrm>
              <a:off x="381986" y="3320059"/>
              <a:ext cx="2595052" cy="552693"/>
            </a:xfrm>
            <a:prstGeom prst="rect">
              <a:avLst/>
            </a:prstGeom>
            <a:solidFill>
              <a:srgbClr val="E07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UNCERTAINTY</a:t>
              </a:r>
            </a:p>
          </p:txBody>
        </p:sp>
        <p:pic>
          <p:nvPicPr>
            <p:cNvPr id="21" name="Picture 20"/>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381986" y="1722006"/>
              <a:ext cx="2596896" cy="1600200"/>
            </a:xfrm>
            <a:prstGeom prst="rect">
              <a:avLst/>
            </a:prstGeom>
          </p:spPr>
        </p:pic>
      </p:grpSp>
    </p:spTree>
    <p:extLst>
      <p:ext uri="{BB962C8B-B14F-4D97-AF65-F5344CB8AC3E}">
        <p14:creationId xmlns:p14="http://schemas.microsoft.com/office/powerpoint/2010/main" val="23501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With Key Person Insurance</a:t>
            </a:r>
          </a:p>
        </p:txBody>
      </p:sp>
      <p:grpSp>
        <p:nvGrpSpPr>
          <p:cNvPr id="5" name="Group 4">
            <a:extLst>
              <a:ext uri="{FF2B5EF4-FFF2-40B4-BE49-F238E27FC236}">
                <a16:creationId xmlns:a16="http://schemas.microsoft.com/office/drawing/2014/main" id="{630587C0-2E91-B748-8C26-4BCF2484863A}"/>
              </a:ext>
            </a:extLst>
          </p:cNvPr>
          <p:cNvGrpSpPr/>
          <p:nvPr/>
        </p:nvGrpSpPr>
        <p:grpSpPr>
          <a:xfrm>
            <a:off x="6147021" y="1711489"/>
            <a:ext cx="2595054" cy="4036165"/>
            <a:chOff x="6147021" y="1711489"/>
            <a:chExt cx="2595054" cy="4036165"/>
          </a:xfrm>
        </p:grpSpPr>
        <p:pic>
          <p:nvPicPr>
            <p:cNvPr id="23" name="Picture 22"/>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6147021" y="1711489"/>
              <a:ext cx="2595054" cy="1608565"/>
            </a:xfrm>
            <a:prstGeom prst="rect">
              <a:avLst/>
            </a:prstGeom>
          </p:spPr>
        </p:pic>
        <p:sp>
          <p:nvSpPr>
            <p:cNvPr id="24" name="Rectangle 23"/>
            <p:cNvSpPr/>
            <p:nvPr/>
          </p:nvSpPr>
          <p:spPr>
            <a:xfrm>
              <a:off x="6147022" y="3320053"/>
              <a:ext cx="2595052" cy="552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Arial"/>
                  <a:ea typeface="+mn-ea"/>
                  <a:cs typeface="+mn-cs"/>
                </a:rPr>
                <a:t>SECURITY</a:t>
              </a:r>
            </a:p>
          </p:txBody>
        </p:sp>
        <p:sp>
          <p:nvSpPr>
            <p:cNvPr id="25" name="Rectangle 24"/>
            <p:cNvSpPr/>
            <p:nvPr/>
          </p:nvSpPr>
          <p:spPr>
            <a:xfrm>
              <a:off x="6147022" y="3872746"/>
              <a:ext cx="2595052" cy="1874908"/>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marR="0" lvl="0" indent="-230188" algn="l" defTabSz="914400" rtl="0" eaLnBrk="1" fontAlgn="auto" latinLnBrk="0" hangingPunct="1">
                <a:lnSpc>
                  <a:spcPct val="100000"/>
                </a:lnSpc>
                <a:spcBef>
                  <a:spcPts val="0"/>
                </a:spcBef>
                <a:spcAft>
                  <a:spcPts val="600"/>
                </a:spcAft>
                <a:buClr>
                  <a:srgbClr val="3D9B35"/>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Does this keep you up at night?</a:t>
              </a:r>
            </a:p>
          </p:txBody>
        </p:sp>
      </p:grpSp>
      <p:grpSp>
        <p:nvGrpSpPr>
          <p:cNvPr id="4" name="Group 3">
            <a:extLst>
              <a:ext uri="{FF2B5EF4-FFF2-40B4-BE49-F238E27FC236}">
                <a16:creationId xmlns:a16="http://schemas.microsoft.com/office/drawing/2014/main" id="{F9640906-567A-7B4A-937F-BB09C982923B}"/>
              </a:ext>
            </a:extLst>
          </p:cNvPr>
          <p:cNvGrpSpPr/>
          <p:nvPr/>
        </p:nvGrpSpPr>
        <p:grpSpPr>
          <a:xfrm>
            <a:off x="3274474" y="1714500"/>
            <a:ext cx="2595054" cy="4033156"/>
            <a:chOff x="3274474" y="1714500"/>
            <a:chExt cx="2595054" cy="4033156"/>
          </a:xfrm>
        </p:grpSpPr>
        <p:pic>
          <p:nvPicPr>
            <p:cNvPr id="27" name="Picture 26"/>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74474" y="1714500"/>
              <a:ext cx="2595054" cy="1605556"/>
            </a:xfrm>
            <a:prstGeom prst="rect">
              <a:avLst/>
            </a:prstGeom>
          </p:spPr>
        </p:pic>
        <p:sp>
          <p:nvSpPr>
            <p:cNvPr id="28" name="Rectangle 27"/>
            <p:cNvSpPr/>
            <p:nvPr/>
          </p:nvSpPr>
          <p:spPr>
            <a:xfrm>
              <a:off x="3274475" y="3320055"/>
              <a:ext cx="2595052" cy="552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Arial"/>
                  <a:ea typeface="+mn-ea"/>
                  <a:cs typeface="+mn-cs"/>
                </a:rPr>
                <a:t>STABILITY</a:t>
              </a:r>
            </a:p>
          </p:txBody>
        </p:sp>
        <p:sp>
          <p:nvSpPr>
            <p:cNvPr id="29" name="Rectangle 28"/>
            <p:cNvSpPr/>
            <p:nvPr/>
          </p:nvSpPr>
          <p:spPr>
            <a:xfrm>
              <a:off x="3274475" y="3872748"/>
              <a:ext cx="2595052" cy="1874908"/>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marR="0" lvl="0" indent="-230188" algn="l" defTabSz="914400" rtl="0" eaLnBrk="1" fontAlgn="auto" latinLnBrk="0" hangingPunct="1">
                <a:lnSpc>
                  <a:spcPct val="100000"/>
                </a:lnSpc>
                <a:spcBef>
                  <a:spcPts val="0"/>
                </a:spcBef>
                <a:spcAft>
                  <a:spcPts val="600"/>
                </a:spcAft>
                <a:buClr>
                  <a:srgbClr val="3D9B35"/>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Impact on business</a:t>
              </a:r>
            </a:p>
            <a:p>
              <a:pPr marL="230188" marR="0" lvl="0" indent="-230188" algn="l" defTabSz="914400" rtl="0" eaLnBrk="1" fontAlgn="auto" latinLnBrk="0" hangingPunct="1">
                <a:lnSpc>
                  <a:spcPct val="100000"/>
                </a:lnSpc>
                <a:spcBef>
                  <a:spcPts val="0"/>
                </a:spcBef>
                <a:spcAft>
                  <a:spcPts val="600"/>
                </a:spcAft>
                <a:buClr>
                  <a:srgbClr val="3D9B35"/>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Impact with lenders</a:t>
              </a:r>
            </a:p>
            <a:p>
              <a:pPr marL="230188" marR="0" lvl="0" indent="-230188" algn="l" defTabSz="914400" rtl="0" eaLnBrk="1" fontAlgn="auto" latinLnBrk="0" hangingPunct="1">
                <a:lnSpc>
                  <a:spcPct val="100000"/>
                </a:lnSpc>
                <a:spcBef>
                  <a:spcPts val="0"/>
                </a:spcBef>
                <a:spcAft>
                  <a:spcPts val="600"/>
                </a:spcAft>
                <a:buClr>
                  <a:srgbClr val="3D9B35"/>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Business cash flow</a:t>
              </a:r>
            </a:p>
            <a:p>
              <a:pPr marL="230188" marR="0" lvl="0" indent="-230188" algn="l" defTabSz="914400" rtl="0" eaLnBrk="1" fontAlgn="auto" latinLnBrk="0" hangingPunct="1">
                <a:lnSpc>
                  <a:spcPct val="100000"/>
                </a:lnSpc>
                <a:spcBef>
                  <a:spcPts val="0"/>
                </a:spcBef>
                <a:spcAft>
                  <a:spcPts val="600"/>
                </a:spcAft>
                <a:buClr>
                  <a:srgbClr val="3D9B35"/>
                </a:buClr>
                <a:buSzTx/>
                <a:buFont typeface="Arial" pitchFamily="34" charset="0"/>
                <a:buChar char="•"/>
                <a:tabLst/>
                <a:defRPr/>
              </a:pPr>
              <a:r>
                <a:rPr kumimoji="0" lang="en-US" sz="1800" b="0" i="0" u="none" strike="noStrike" kern="1200" cap="none" spc="0" normalizeH="0" baseline="0" noProof="0" dirty="0">
                  <a:ln>
                    <a:noFill/>
                  </a:ln>
                  <a:solidFill>
                    <a:srgbClr val="616365"/>
                  </a:solidFill>
                  <a:effectLst/>
                  <a:uLnTx/>
                  <a:uFillTx/>
                  <a:latin typeface="Arial"/>
                  <a:ea typeface="+mn-ea"/>
                  <a:cs typeface="+mn-cs"/>
                </a:rPr>
                <a:t>Family interference</a:t>
              </a:r>
            </a:p>
          </p:txBody>
        </p:sp>
      </p:grpSp>
      <p:grpSp>
        <p:nvGrpSpPr>
          <p:cNvPr id="2" name="Group 1">
            <a:extLst>
              <a:ext uri="{FF2B5EF4-FFF2-40B4-BE49-F238E27FC236}">
                <a16:creationId xmlns:a16="http://schemas.microsoft.com/office/drawing/2014/main" id="{18B4B793-8914-C242-9A44-172082A0E3A0}"/>
              </a:ext>
            </a:extLst>
          </p:cNvPr>
          <p:cNvGrpSpPr/>
          <p:nvPr/>
        </p:nvGrpSpPr>
        <p:grpSpPr>
          <a:xfrm>
            <a:off x="381001" y="1706405"/>
            <a:ext cx="2596038" cy="4041252"/>
            <a:chOff x="381001" y="1706405"/>
            <a:chExt cx="2596038" cy="4041252"/>
          </a:xfrm>
        </p:grpSpPr>
        <p:sp>
          <p:nvSpPr>
            <p:cNvPr id="34" name="Rectangle 33"/>
            <p:cNvSpPr/>
            <p:nvPr/>
          </p:nvSpPr>
          <p:spPr>
            <a:xfrm>
              <a:off x="381987" y="3320056"/>
              <a:ext cx="2595052" cy="552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Arial"/>
                  <a:ea typeface="+mn-ea"/>
                  <a:cs typeface="+mn-cs"/>
                </a:rPr>
                <a:t>CERTAINTY</a:t>
              </a:r>
            </a:p>
          </p:txBody>
        </p:sp>
        <p:sp>
          <p:nvSpPr>
            <p:cNvPr id="35" name="Rectangle 34"/>
            <p:cNvSpPr/>
            <p:nvPr/>
          </p:nvSpPr>
          <p:spPr>
            <a:xfrm>
              <a:off x="381987" y="3872749"/>
              <a:ext cx="2595052" cy="1874908"/>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lvl="0" indent="-230188">
                <a:spcAft>
                  <a:spcPts val="600"/>
                </a:spcAft>
                <a:buClr>
                  <a:srgbClr val="3D9B35"/>
                </a:buClr>
                <a:buFont typeface="Arial" pitchFamily="34" charset="0"/>
                <a:buChar char="•"/>
                <a:defRPr/>
              </a:pPr>
              <a:r>
                <a:rPr lang="en-US" dirty="0">
                  <a:solidFill>
                    <a:srgbClr val="616365"/>
                  </a:solidFill>
                </a:rPr>
                <a:t>Keep the business running</a:t>
              </a:r>
            </a:p>
            <a:p>
              <a:pPr marL="230188" lvl="0" indent="-230188">
                <a:spcAft>
                  <a:spcPts val="600"/>
                </a:spcAft>
                <a:buClr>
                  <a:srgbClr val="3D9B35"/>
                </a:buClr>
                <a:buFont typeface="Arial" pitchFamily="34" charset="0"/>
                <a:buChar char="•"/>
                <a:defRPr/>
              </a:pPr>
              <a:r>
                <a:rPr lang="en-US" dirty="0">
                  <a:solidFill>
                    <a:srgbClr val="616365"/>
                  </a:solidFill>
                </a:rPr>
                <a:t>Cover expenses</a:t>
              </a:r>
            </a:p>
          </p:txBody>
        </p:sp>
        <p:pic>
          <p:nvPicPr>
            <p:cNvPr id="32" name="Picture 31" descr="shutterstock_129411536.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1001" y="1706405"/>
              <a:ext cx="2596038" cy="1611471"/>
            </a:xfrm>
            <a:prstGeom prst="rect">
              <a:avLst/>
            </a:prstGeom>
          </p:spPr>
        </p:pic>
      </p:grpSp>
    </p:spTree>
    <p:extLst>
      <p:ext uri="{BB962C8B-B14F-4D97-AF65-F5344CB8AC3E}">
        <p14:creationId xmlns:p14="http://schemas.microsoft.com/office/powerpoint/2010/main" val="340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121A-30E1-4CD7-A186-1A309F236BA8}"/>
              </a:ext>
            </a:extLst>
          </p:cNvPr>
          <p:cNvSpPr>
            <a:spLocks noGrp="1"/>
          </p:cNvSpPr>
          <p:nvPr>
            <p:ph type="title"/>
          </p:nvPr>
        </p:nvSpPr>
        <p:spPr>
          <a:xfrm>
            <a:off x="3" y="368882"/>
            <a:ext cx="9143999" cy="784830"/>
          </a:xfrm>
        </p:spPr>
        <p:txBody>
          <a:bodyPr/>
          <a:lstStyle/>
          <a:p>
            <a:r>
              <a:rPr lang="en-US" dirty="0"/>
              <a:t>How it Works</a:t>
            </a:r>
          </a:p>
        </p:txBody>
      </p:sp>
      <p:sp>
        <p:nvSpPr>
          <p:cNvPr id="22" name="Oval 21">
            <a:extLst>
              <a:ext uri="{FF2B5EF4-FFF2-40B4-BE49-F238E27FC236}">
                <a16:creationId xmlns:a16="http://schemas.microsoft.com/office/drawing/2014/main" id="{17F3C9FE-C8CC-415E-99B7-8FA7F5FBF9AF}"/>
              </a:ext>
            </a:extLst>
          </p:cNvPr>
          <p:cNvSpPr/>
          <p:nvPr/>
        </p:nvSpPr>
        <p:spPr>
          <a:xfrm>
            <a:off x="3758962" y="4538312"/>
            <a:ext cx="1656588" cy="1561438"/>
          </a:xfrm>
          <a:prstGeom prst="ellipse">
            <a:avLst/>
          </a:prstGeom>
          <a:solidFill>
            <a:srgbClr val="056B8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endParaRPr lang="en-US" sz="3200" dirty="0">
              <a:solidFill>
                <a:schemeClr val="bg2"/>
              </a:solidFill>
            </a:endParaRPr>
          </a:p>
        </p:txBody>
      </p:sp>
      <p:pic>
        <p:nvPicPr>
          <p:cNvPr id="23" name="Picture 22" descr="A close up of a logo&#10;&#10;Description automatically generated">
            <a:extLst>
              <a:ext uri="{FF2B5EF4-FFF2-40B4-BE49-F238E27FC236}">
                <a16:creationId xmlns:a16="http://schemas.microsoft.com/office/drawing/2014/main" id="{7E0C1060-DA88-47F0-B919-33682F7268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480" y="4757827"/>
            <a:ext cx="1035040" cy="1035040"/>
          </a:xfrm>
          <a:prstGeom prst="rect">
            <a:avLst/>
          </a:prstGeom>
        </p:spPr>
      </p:pic>
      <p:grpSp>
        <p:nvGrpSpPr>
          <p:cNvPr id="3" name="Group 2">
            <a:extLst>
              <a:ext uri="{FF2B5EF4-FFF2-40B4-BE49-F238E27FC236}">
                <a16:creationId xmlns:a16="http://schemas.microsoft.com/office/drawing/2014/main" id="{106B4F0F-60E7-DA4B-93DA-7B6AC922F488}"/>
              </a:ext>
            </a:extLst>
          </p:cNvPr>
          <p:cNvGrpSpPr/>
          <p:nvPr/>
        </p:nvGrpSpPr>
        <p:grpSpPr>
          <a:xfrm>
            <a:off x="466122" y="1658271"/>
            <a:ext cx="1554480" cy="1554480"/>
            <a:chOff x="730272" y="1628342"/>
            <a:chExt cx="1554480" cy="1554480"/>
          </a:xfrm>
        </p:grpSpPr>
        <p:sp>
          <p:nvSpPr>
            <p:cNvPr id="39" name="Oval 38">
              <a:extLst>
                <a:ext uri="{FF2B5EF4-FFF2-40B4-BE49-F238E27FC236}">
                  <a16:creationId xmlns:a16="http://schemas.microsoft.com/office/drawing/2014/main" id="{01215743-7704-4777-BE31-F77743843ABD}"/>
                </a:ext>
              </a:extLst>
            </p:cNvPr>
            <p:cNvSpPr/>
            <p:nvPr/>
          </p:nvSpPr>
          <p:spPr>
            <a:xfrm>
              <a:off x="730272" y="1628342"/>
              <a:ext cx="1554480" cy="1554480"/>
            </a:xfrm>
            <a:prstGeom prst="ellipse">
              <a:avLst/>
            </a:prstGeom>
            <a:solidFill>
              <a:srgbClr val="00A89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0" name="Picture 39" descr="A close up of a logo&#10;&#10;Description automatically generated">
              <a:extLst>
                <a:ext uri="{FF2B5EF4-FFF2-40B4-BE49-F238E27FC236}">
                  <a16:creationId xmlns:a16="http://schemas.microsoft.com/office/drawing/2014/main" id="{AF2531FF-BAB1-451F-A93A-86DB4FC4E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053" y="1845404"/>
              <a:ext cx="1054163" cy="1054163"/>
            </a:xfrm>
            <a:prstGeom prst="rect">
              <a:avLst/>
            </a:prstGeom>
          </p:spPr>
        </p:pic>
      </p:grpSp>
      <p:grpSp>
        <p:nvGrpSpPr>
          <p:cNvPr id="4" name="Group 3">
            <a:extLst>
              <a:ext uri="{FF2B5EF4-FFF2-40B4-BE49-F238E27FC236}">
                <a16:creationId xmlns:a16="http://schemas.microsoft.com/office/drawing/2014/main" id="{5067466C-FE42-6E4F-8DDE-6A41D29273FF}"/>
              </a:ext>
            </a:extLst>
          </p:cNvPr>
          <p:cNvGrpSpPr/>
          <p:nvPr/>
        </p:nvGrpSpPr>
        <p:grpSpPr>
          <a:xfrm>
            <a:off x="6814948" y="1658271"/>
            <a:ext cx="1554480" cy="1554480"/>
            <a:chOff x="6534049" y="1594263"/>
            <a:chExt cx="1554480" cy="1554480"/>
          </a:xfrm>
        </p:grpSpPr>
        <p:sp>
          <p:nvSpPr>
            <p:cNvPr id="41" name="Oval 40">
              <a:extLst>
                <a:ext uri="{FF2B5EF4-FFF2-40B4-BE49-F238E27FC236}">
                  <a16:creationId xmlns:a16="http://schemas.microsoft.com/office/drawing/2014/main" id="{1900CD44-6F90-467B-B09D-4C17B412406C}"/>
                </a:ext>
              </a:extLst>
            </p:cNvPr>
            <p:cNvSpPr/>
            <p:nvPr/>
          </p:nvSpPr>
          <p:spPr>
            <a:xfrm>
              <a:off x="6534049" y="1594263"/>
              <a:ext cx="1554480" cy="15544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endParaRPr lang="en-US" sz="3200" dirty="0">
                <a:solidFill>
                  <a:schemeClr val="bg2"/>
                </a:solidFill>
              </a:endParaRPr>
            </a:p>
          </p:txBody>
        </p:sp>
        <p:pic>
          <p:nvPicPr>
            <p:cNvPr id="42" name="Picture 41" descr="A close up of a logo&#10;&#10;Description automatically generated">
              <a:extLst>
                <a:ext uri="{FF2B5EF4-FFF2-40B4-BE49-F238E27FC236}">
                  <a16:creationId xmlns:a16="http://schemas.microsoft.com/office/drawing/2014/main" id="{C984CD1D-78DB-4391-91CF-46DE5A0AB96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67331" y="1820935"/>
              <a:ext cx="1035041" cy="1035041"/>
            </a:xfrm>
            <a:prstGeom prst="rect">
              <a:avLst/>
            </a:prstGeom>
          </p:spPr>
        </p:pic>
      </p:grpSp>
      <p:cxnSp>
        <p:nvCxnSpPr>
          <p:cNvPr id="5" name="Straight Arrow Connector 4">
            <a:extLst>
              <a:ext uri="{FF2B5EF4-FFF2-40B4-BE49-F238E27FC236}">
                <a16:creationId xmlns:a16="http://schemas.microsoft.com/office/drawing/2014/main" id="{46052EED-500E-4590-B520-45BED1E7EC50}"/>
              </a:ext>
            </a:extLst>
          </p:cNvPr>
          <p:cNvCxnSpPr>
            <a:cxnSpLocks/>
            <a:stCxn id="39" idx="4"/>
            <a:endCxn id="22" idx="1"/>
          </p:cNvCxnSpPr>
          <p:nvPr/>
        </p:nvCxnSpPr>
        <p:spPr>
          <a:xfrm>
            <a:off x="1243362" y="3212751"/>
            <a:ext cx="2758202" cy="1554228"/>
          </a:xfrm>
          <a:prstGeom prst="straightConnector1">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907D60A3-F432-454E-8461-1F59D413993F}"/>
              </a:ext>
            </a:extLst>
          </p:cNvPr>
          <p:cNvCxnSpPr>
            <a:cxnSpLocks/>
            <a:stCxn id="41" idx="4"/>
            <a:endCxn id="22" idx="7"/>
          </p:cNvCxnSpPr>
          <p:nvPr/>
        </p:nvCxnSpPr>
        <p:spPr>
          <a:xfrm flipH="1">
            <a:off x="5172948" y="3212751"/>
            <a:ext cx="2419240" cy="1554228"/>
          </a:xfrm>
          <a:prstGeom prst="straightConnector1">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24FA5BB1-5711-4473-A660-C9BA9AEF6A4C}"/>
              </a:ext>
            </a:extLst>
          </p:cNvPr>
          <p:cNvCxnSpPr>
            <a:cxnSpLocks/>
          </p:cNvCxnSpPr>
          <p:nvPr/>
        </p:nvCxnSpPr>
        <p:spPr>
          <a:xfrm>
            <a:off x="2670295" y="2187887"/>
            <a:ext cx="3818238"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5A96AC-0043-4F50-BEED-565489418EC9}"/>
              </a:ext>
            </a:extLst>
          </p:cNvPr>
          <p:cNvCxnSpPr/>
          <p:nvPr/>
        </p:nvCxnSpPr>
        <p:spPr>
          <a:xfrm flipH="1">
            <a:off x="2719722" y="2620374"/>
            <a:ext cx="371938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1B32538-D4B2-4DD5-BBF9-1E19BDD74DF5}"/>
              </a:ext>
            </a:extLst>
          </p:cNvPr>
          <p:cNvSpPr txBox="1"/>
          <p:nvPr/>
        </p:nvSpPr>
        <p:spPr>
          <a:xfrm>
            <a:off x="3656085" y="1673817"/>
            <a:ext cx="1846659" cy="615553"/>
          </a:xfrm>
          <a:prstGeom prst="rect">
            <a:avLst/>
          </a:prstGeom>
          <a:noFill/>
          <a:ln w="38100">
            <a:noFill/>
            <a:bevel/>
          </a:ln>
        </p:spPr>
        <p:txBody>
          <a:bodyPr vert="horz" wrap="none" lIns="457200" tIns="182880" rIns="457200" bIns="182880" rtlCol="0" anchor="b" anchorCtr="0">
            <a:spAutoFit/>
          </a:bodyPr>
          <a:lstStyle/>
          <a:p>
            <a:pPr fontAlgn="auto">
              <a:spcAft>
                <a:spcPts val="0"/>
              </a:spcAft>
            </a:pPr>
            <a:r>
              <a:rPr lang="en-US" sz="1600" dirty="0"/>
              <a:t>Premiums</a:t>
            </a:r>
          </a:p>
        </p:txBody>
      </p:sp>
      <p:sp>
        <p:nvSpPr>
          <p:cNvPr id="43" name="TextBox 42">
            <a:extLst>
              <a:ext uri="{FF2B5EF4-FFF2-40B4-BE49-F238E27FC236}">
                <a16:creationId xmlns:a16="http://schemas.microsoft.com/office/drawing/2014/main" id="{02F32F38-BBE7-416D-A5DC-79079BA4EBA8}"/>
              </a:ext>
            </a:extLst>
          </p:cNvPr>
          <p:cNvSpPr txBox="1"/>
          <p:nvPr/>
        </p:nvSpPr>
        <p:spPr>
          <a:xfrm>
            <a:off x="2903474" y="2514245"/>
            <a:ext cx="3351880" cy="861774"/>
          </a:xfrm>
          <a:prstGeom prst="rect">
            <a:avLst/>
          </a:prstGeom>
          <a:noFill/>
          <a:ln w="38100">
            <a:noFill/>
            <a:bevel/>
          </a:ln>
        </p:spPr>
        <p:txBody>
          <a:bodyPr vert="horz" wrap="none" lIns="457200" tIns="182880" rIns="457200" bIns="182880" rtlCol="0" anchor="b" anchorCtr="0">
            <a:spAutoFit/>
          </a:bodyPr>
          <a:lstStyle/>
          <a:p>
            <a:pPr fontAlgn="auto">
              <a:spcAft>
                <a:spcPts val="0"/>
              </a:spcAft>
            </a:pPr>
            <a:r>
              <a:rPr lang="en-US" sz="1600" dirty="0"/>
              <a:t>Death &amp; Policy Benefits to </a:t>
            </a:r>
          </a:p>
          <a:p>
            <a:pPr fontAlgn="auto">
              <a:spcAft>
                <a:spcPts val="0"/>
              </a:spcAft>
            </a:pPr>
            <a:r>
              <a:rPr lang="en-US" sz="1600" dirty="0"/>
              <a:t>offset loss of key person</a:t>
            </a:r>
          </a:p>
        </p:txBody>
      </p:sp>
      <p:sp>
        <p:nvSpPr>
          <p:cNvPr id="44" name="TextBox 43">
            <a:extLst>
              <a:ext uri="{FF2B5EF4-FFF2-40B4-BE49-F238E27FC236}">
                <a16:creationId xmlns:a16="http://schemas.microsoft.com/office/drawing/2014/main" id="{53954F7E-0161-47AD-ACC4-81801BBCDD4E}"/>
              </a:ext>
            </a:extLst>
          </p:cNvPr>
          <p:cNvSpPr txBox="1"/>
          <p:nvPr/>
        </p:nvSpPr>
        <p:spPr>
          <a:xfrm>
            <a:off x="1717205" y="3860493"/>
            <a:ext cx="2460016" cy="365760"/>
          </a:xfrm>
          <a:prstGeom prst="rect">
            <a:avLst/>
          </a:prstGeom>
          <a:solidFill>
            <a:schemeClr val="bg2"/>
          </a:solidFill>
          <a:ln w="38100">
            <a:noFill/>
            <a:bevel/>
          </a:ln>
        </p:spPr>
        <p:txBody>
          <a:bodyPr vert="horz" wrap="none" lIns="457200" tIns="182880" rIns="457200" bIns="182880" rtlCol="0" anchor="ctr" anchorCtr="0">
            <a:noAutofit/>
          </a:bodyPr>
          <a:lstStyle/>
          <a:p>
            <a:pPr algn="ctr" fontAlgn="auto">
              <a:spcAft>
                <a:spcPts val="0"/>
              </a:spcAft>
            </a:pPr>
            <a:r>
              <a:rPr lang="en-US" sz="1600" dirty="0"/>
              <a:t>Insurable Interest</a:t>
            </a:r>
          </a:p>
        </p:txBody>
      </p:sp>
      <p:sp>
        <p:nvSpPr>
          <p:cNvPr id="45" name="TextBox 44">
            <a:extLst>
              <a:ext uri="{FF2B5EF4-FFF2-40B4-BE49-F238E27FC236}">
                <a16:creationId xmlns:a16="http://schemas.microsoft.com/office/drawing/2014/main" id="{3D169327-DAA0-4E67-9AF5-9207B156830B}"/>
              </a:ext>
            </a:extLst>
          </p:cNvPr>
          <p:cNvSpPr txBox="1"/>
          <p:nvPr/>
        </p:nvSpPr>
        <p:spPr>
          <a:xfrm>
            <a:off x="3758962" y="6205835"/>
            <a:ext cx="1656588" cy="372761"/>
          </a:xfrm>
          <a:prstGeom prst="rect">
            <a:avLst/>
          </a:prstGeom>
          <a:solidFill>
            <a:schemeClr val="bg2">
              <a:lumMod val="95000"/>
            </a:schemeClr>
          </a:solidFill>
          <a:ln w="38100">
            <a:noFill/>
            <a:bevel/>
          </a:ln>
        </p:spPr>
        <p:txBody>
          <a:bodyPr vert="horz" wrap="none" lIns="457200" tIns="182880" rIns="457200" bIns="182880" rtlCol="0" anchor="ctr" anchorCtr="0">
            <a:noAutofit/>
          </a:bodyPr>
          <a:lstStyle/>
          <a:p>
            <a:pPr algn="ctr" fontAlgn="auto">
              <a:spcAft>
                <a:spcPts val="0"/>
              </a:spcAft>
            </a:pPr>
            <a:r>
              <a:rPr lang="en-US" sz="1600" dirty="0"/>
              <a:t>Key Person</a:t>
            </a:r>
          </a:p>
        </p:txBody>
      </p:sp>
      <p:sp>
        <p:nvSpPr>
          <p:cNvPr id="46" name="TextBox 45">
            <a:extLst>
              <a:ext uri="{FF2B5EF4-FFF2-40B4-BE49-F238E27FC236}">
                <a16:creationId xmlns:a16="http://schemas.microsoft.com/office/drawing/2014/main" id="{D6AE59A0-668A-49D1-81C3-148B0730CA44}"/>
              </a:ext>
            </a:extLst>
          </p:cNvPr>
          <p:cNvSpPr txBox="1"/>
          <p:nvPr/>
        </p:nvSpPr>
        <p:spPr>
          <a:xfrm>
            <a:off x="6492284" y="1194279"/>
            <a:ext cx="2199809" cy="372761"/>
          </a:xfrm>
          <a:prstGeom prst="rect">
            <a:avLst/>
          </a:prstGeom>
          <a:solidFill>
            <a:schemeClr val="bg2">
              <a:lumMod val="95000"/>
            </a:schemeClr>
          </a:solidFill>
          <a:ln w="38100">
            <a:noFill/>
            <a:bevel/>
          </a:ln>
        </p:spPr>
        <p:txBody>
          <a:bodyPr vert="horz" wrap="none" lIns="457200" tIns="182880" rIns="457200" bIns="182880" rtlCol="0" anchor="ctr" anchorCtr="0">
            <a:noAutofit/>
          </a:bodyPr>
          <a:lstStyle/>
          <a:p>
            <a:pPr algn="ctr" fontAlgn="auto">
              <a:spcAft>
                <a:spcPts val="0"/>
              </a:spcAft>
            </a:pPr>
            <a:r>
              <a:rPr lang="en-US" sz="1600" dirty="0"/>
              <a:t>Insurance Contract</a:t>
            </a:r>
          </a:p>
        </p:txBody>
      </p:sp>
      <p:sp>
        <p:nvSpPr>
          <p:cNvPr id="47" name="TextBox 46">
            <a:extLst>
              <a:ext uri="{FF2B5EF4-FFF2-40B4-BE49-F238E27FC236}">
                <a16:creationId xmlns:a16="http://schemas.microsoft.com/office/drawing/2014/main" id="{1033101A-8D66-4541-BB74-49A4EA2D1A81}"/>
              </a:ext>
            </a:extLst>
          </p:cNvPr>
          <p:cNvSpPr txBox="1"/>
          <p:nvPr/>
        </p:nvSpPr>
        <p:spPr>
          <a:xfrm>
            <a:off x="415068" y="1194279"/>
            <a:ext cx="1656588" cy="341402"/>
          </a:xfrm>
          <a:prstGeom prst="rect">
            <a:avLst/>
          </a:prstGeom>
          <a:solidFill>
            <a:schemeClr val="bg2">
              <a:lumMod val="95000"/>
            </a:schemeClr>
          </a:solidFill>
          <a:ln w="38100">
            <a:noFill/>
            <a:bevel/>
          </a:ln>
        </p:spPr>
        <p:txBody>
          <a:bodyPr vert="horz" wrap="none" lIns="457200" tIns="182880" rIns="457200" bIns="182880" rtlCol="0" anchor="ctr" anchorCtr="0">
            <a:noAutofit/>
          </a:bodyPr>
          <a:lstStyle/>
          <a:p>
            <a:pPr algn="ctr" fontAlgn="auto">
              <a:spcAft>
                <a:spcPts val="0"/>
              </a:spcAft>
            </a:pPr>
            <a:r>
              <a:rPr lang="en-US" sz="1600" dirty="0"/>
              <a:t>Business</a:t>
            </a:r>
          </a:p>
        </p:txBody>
      </p:sp>
      <p:sp>
        <p:nvSpPr>
          <p:cNvPr id="48" name="TextBox 47">
            <a:extLst>
              <a:ext uri="{FF2B5EF4-FFF2-40B4-BE49-F238E27FC236}">
                <a16:creationId xmlns:a16="http://schemas.microsoft.com/office/drawing/2014/main" id="{FF7EE8F3-C9BD-4904-AFAC-8950A2191227}"/>
              </a:ext>
            </a:extLst>
          </p:cNvPr>
          <p:cNvSpPr txBox="1"/>
          <p:nvPr/>
        </p:nvSpPr>
        <p:spPr>
          <a:xfrm>
            <a:off x="5032430" y="3860493"/>
            <a:ext cx="2460016" cy="365760"/>
          </a:xfrm>
          <a:prstGeom prst="rect">
            <a:avLst/>
          </a:prstGeom>
          <a:solidFill>
            <a:schemeClr val="bg2"/>
          </a:solidFill>
          <a:ln w="38100">
            <a:noFill/>
            <a:bevel/>
          </a:ln>
        </p:spPr>
        <p:txBody>
          <a:bodyPr vert="horz" wrap="none" lIns="457200" tIns="182880" rIns="457200" bIns="182880" rtlCol="0" anchor="ctr" anchorCtr="0">
            <a:noAutofit/>
          </a:bodyPr>
          <a:lstStyle/>
          <a:p>
            <a:pPr algn="ctr" fontAlgn="auto">
              <a:spcAft>
                <a:spcPts val="0"/>
              </a:spcAft>
            </a:pPr>
            <a:r>
              <a:rPr lang="en-US" sz="1600" dirty="0"/>
              <a:t>Insured</a:t>
            </a:r>
          </a:p>
        </p:txBody>
      </p:sp>
    </p:spTree>
    <p:extLst>
      <p:ext uri="{BB962C8B-B14F-4D97-AF65-F5344CB8AC3E}">
        <p14:creationId xmlns:p14="http://schemas.microsoft.com/office/powerpoint/2010/main" val="218023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Valuing a Key Person</a:t>
            </a:r>
          </a:p>
        </p:txBody>
      </p:sp>
      <p:sp>
        <p:nvSpPr>
          <p:cNvPr id="4" name="Oval 3"/>
          <p:cNvSpPr/>
          <p:nvPr/>
        </p:nvSpPr>
        <p:spPr>
          <a:xfrm>
            <a:off x="2771876" y="2004881"/>
            <a:ext cx="3139068" cy="2907477"/>
          </a:xfrm>
          <a:prstGeom prst="ellipse">
            <a:avLst/>
          </a:prstGeom>
          <a:noFill/>
          <a:ln w="381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Oval 4"/>
          <p:cNvSpPr/>
          <p:nvPr/>
        </p:nvSpPr>
        <p:spPr>
          <a:xfrm>
            <a:off x="2889504" y="1882871"/>
            <a:ext cx="3383280" cy="3383280"/>
          </a:xfrm>
          <a:prstGeom prst="ellipse">
            <a:avLst/>
          </a:prstGeom>
          <a:noFill/>
          <a:ln w="28575" cap="rnd">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TextBox 5"/>
          <p:cNvSpPr txBox="1"/>
          <p:nvPr/>
        </p:nvSpPr>
        <p:spPr>
          <a:xfrm>
            <a:off x="3276524" y="3159013"/>
            <a:ext cx="2609240" cy="830997"/>
          </a:xfrm>
          <a:prstGeom prst="rect">
            <a:avLst/>
          </a:prstGeom>
          <a:noFill/>
        </p:spPr>
        <p:txBody>
          <a:bodyPr wrap="none" rtlCol="0" anchor="ctr">
            <a:spAutoFit/>
          </a:bodyPr>
          <a:lstStyle/>
          <a:p>
            <a:pPr algn="ctr" fontAlgn="base">
              <a:spcBef>
                <a:spcPct val="0"/>
              </a:spcBef>
              <a:spcAft>
                <a:spcPct val="0"/>
              </a:spcAft>
            </a:pPr>
            <a:r>
              <a:rPr lang="en-US" sz="2400" dirty="0">
                <a:solidFill>
                  <a:srgbClr val="616365"/>
                </a:solidFill>
              </a:rPr>
              <a:t>Different Methods</a:t>
            </a:r>
          </a:p>
          <a:p>
            <a:pPr algn="ctr" fontAlgn="base">
              <a:spcBef>
                <a:spcPct val="0"/>
              </a:spcBef>
              <a:spcAft>
                <a:spcPct val="0"/>
              </a:spcAft>
            </a:pPr>
            <a:r>
              <a:rPr lang="en-US" sz="2400" dirty="0">
                <a:solidFill>
                  <a:srgbClr val="616365"/>
                </a:solidFill>
              </a:rPr>
              <a:t>Available</a:t>
            </a:r>
          </a:p>
        </p:txBody>
      </p:sp>
      <p:grpSp>
        <p:nvGrpSpPr>
          <p:cNvPr id="12" name="Group 11"/>
          <p:cNvGrpSpPr/>
          <p:nvPr/>
        </p:nvGrpSpPr>
        <p:grpSpPr>
          <a:xfrm>
            <a:off x="5479937" y="2083255"/>
            <a:ext cx="3340812" cy="1078526"/>
            <a:chOff x="4943296" y="2071527"/>
            <a:chExt cx="3340812" cy="1078526"/>
          </a:xfrm>
        </p:grpSpPr>
        <p:sp>
          <p:nvSpPr>
            <p:cNvPr id="13" name="TextBox 12"/>
            <p:cNvSpPr txBox="1"/>
            <p:nvPr/>
          </p:nvSpPr>
          <p:spPr>
            <a:xfrm>
              <a:off x="6134160" y="2366476"/>
              <a:ext cx="2149948" cy="400110"/>
            </a:xfrm>
            <a:prstGeom prst="rect">
              <a:avLst/>
            </a:prstGeom>
            <a:noFill/>
          </p:spPr>
          <p:txBody>
            <a:bodyPr wrap="none" rtlCol="0" anchor="ctr">
              <a:spAutoFit/>
            </a:bodyPr>
            <a:lstStyle/>
            <a:p>
              <a:pPr fontAlgn="base">
                <a:spcBef>
                  <a:spcPct val="0"/>
                </a:spcBef>
                <a:spcAft>
                  <a:spcPct val="0"/>
                </a:spcAft>
              </a:pPr>
              <a:r>
                <a:rPr lang="en-US" sz="2000" dirty="0">
                  <a:solidFill>
                    <a:srgbClr val="616365"/>
                  </a:solidFill>
                  <a:ea typeface="ＭＳ Ｐゴシック" pitchFamily="-105" charset="-128"/>
                  <a:cs typeface="Times New Roman" pitchFamily="18" charset="0"/>
                </a:rPr>
                <a:t>Multiple of Profits</a:t>
              </a:r>
            </a:p>
          </p:txBody>
        </p:sp>
        <p:grpSp>
          <p:nvGrpSpPr>
            <p:cNvPr id="14" name="Group 13"/>
            <p:cNvGrpSpPr/>
            <p:nvPr/>
          </p:nvGrpSpPr>
          <p:grpSpPr>
            <a:xfrm>
              <a:off x="4943296" y="2071527"/>
              <a:ext cx="1078528" cy="1078526"/>
              <a:chOff x="4943296" y="2071527"/>
              <a:chExt cx="1078528" cy="1078526"/>
            </a:xfrm>
          </p:grpSpPr>
          <p:sp>
            <p:nvSpPr>
              <p:cNvPr id="15" name="Oval 14"/>
              <p:cNvSpPr/>
              <p:nvPr/>
            </p:nvSpPr>
            <p:spPr>
              <a:xfrm>
                <a:off x="4943296" y="2071527"/>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6" name="Freeform 30"/>
              <p:cNvSpPr>
                <a:spLocks noEditPoints="1"/>
              </p:cNvSpPr>
              <p:nvPr/>
            </p:nvSpPr>
            <p:spPr bwMode="auto">
              <a:xfrm>
                <a:off x="5308644" y="2272842"/>
                <a:ext cx="386458" cy="557513"/>
              </a:xfrm>
              <a:custGeom>
                <a:avLst/>
                <a:gdLst>
                  <a:gd name="T0" fmla="*/ 335 w 366"/>
                  <a:gd name="T1" fmla="*/ 94 h 528"/>
                  <a:gd name="T2" fmla="*/ 326 w 366"/>
                  <a:gd name="T3" fmla="*/ 130 h 528"/>
                  <a:gd name="T4" fmla="*/ 60 w 366"/>
                  <a:gd name="T5" fmla="*/ 136 h 528"/>
                  <a:gd name="T6" fmla="*/ 35 w 366"/>
                  <a:gd name="T7" fmla="*/ 123 h 528"/>
                  <a:gd name="T8" fmla="*/ 45 w 366"/>
                  <a:gd name="T9" fmla="*/ 58 h 528"/>
                  <a:gd name="T10" fmla="*/ 6 w 366"/>
                  <a:gd name="T11" fmla="*/ 60 h 528"/>
                  <a:gd name="T12" fmla="*/ 0 w 366"/>
                  <a:gd name="T13" fmla="*/ 73 h 528"/>
                  <a:gd name="T14" fmla="*/ 3 w 366"/>
                  <a:gd name="T15" fmla="*/ 521 h 528"/>
                  <a:gd name="T16" fmla="*/ 17 w 366"/>
                  <a:gd name="T17" fmla="*/ 528 h 528"/>
                  <a:gd name="T18" fmla="*/ 360 w 366"/>
                  <a:gd name="T19" fmla="*/ 525 h 528"/>
                  <a:gd name="T20" fmla="*/ 366 w 366"/>
                  <a:gd name="T21" fmla="*/ 512 h 528"/>
                  <a:gd name="T22" fmla="*/ 363 w 366"/>
                  <a:gd name="T23" fmla="*/ 64 h 528"/>
                  <a:gd name="T24" fmla="*/ 350 w 366"/>
                  <a:gd name="T25" fmla="*/ 58 h 528"/>
                  <a:gd name="T26" fmla="*/ 318 w 366"/>
                  <a:gd name="T27" fmla="*/ 203 h 528"/>
                  <a:gd name="T28" fmla="*/ 48 w 366"/>
                  <a:gd name="T29" fmla="*/ 226 h 528"/>
                  <a:gd name="T30" fmla="*/ 48 w 366"/>
                  <a:gd name="T31" fmla="*/ 255 h 528"/>
                  <a:gd name="T32" fmla="*/ 318 w 366"/>
                  <a:gd name="T33" fmla="*/ 279 h 528"/>
                  <a:gd name="T34" fmla="*/ 48 w 366"/>
                  <a:gd name="T35" fmla="*/ 279 h 528"/>
                  <a:gd name="T36" fmla="*/ 261 w 366"/>
                  <a:gd name="T37" fmla="*/ 361 h 528"/>
                  <a:gd name="T38" fmla="*/ 244 w 366"/>
                  <a:gd name="T39" fmla="*/ 490 h 528"/>
                  <a:gd name="T40" fmla="*/ 243 w 366"/>
                  <a:gd name="T41" fmla="*/ 448 h 528"/>
                  <a:gd name="T42" fmla="*/ 244 w 366"/>
                  <a:gd name="T43" fmla="*/ 490 h 528"/>
                  <a:gd name="T44" fmla="*/ 310 w 366"/>
                  <a:gd name="T45" fmla="*/ 116 h 528"/>
                  <a:gd name="T46" fmla="*/ 318 w 366"/>
                  <a:gd name="T47" fmla="*/ 109 h 528"/>
                  <a:gd name="T48" fmla="*/ 303 w 366"/>
                  <a:gd name="T49" fmla="*/ 63 h 528"/>
                  <a:gd name="T50" fmla="*/ 281 w 366"/>
                  <a:gd name="T51" fmla="*/ 47 h 528"/>
                  <a:gd name="T52" fmla="*/ 229 w 366"/>
                  <a:gd name="T53" fmla="*/ 44 h 528"/>
                  <a:gd name="T54" fmla="*/ 219 w 366"/>
                  <a:gd name="T55" fmla="*/ 35 h 528"/>
                  <a:gd name="T56" fmla="*/ 213 w 366"/>
                  <a:gd name="T57" fmla="*/ 16 h 528"/>
                  <a:gd name="T58" fmla="*/ 183 w 366"/>
                  <a:gd name="T59" fmla="*/ 0 h 528"/>
                  <a:gd name="T60" fmla="*/ 154 w 366"/>
                  <a:gd name="T61" fmla="*/ 16 h 528"/>
                  <a:gd name="T62" fmla="*/ 146 w 366"/>
                  <a:gd name="T63" fmla="*/ 35 h 528"/>
                  <a:gd name="T64" fmla="*/ 138 w 366"/>
                  <a:gd name="T65" fmla="*/ 44 h 528"/>
                  <a:gd name="T66" fmla="*/ 86 w 366"/>
                  <a:gd name="T67" fmla="*/ 47 h 528"/>
                  <a:gd name="T68" fmla="*/ 62 w 366"/>
                  <a:gd name="T69" fmla="*/ 63 h 528"/>
                  <a:gd name="T70" fmla="*/ 48 w 366"/>
                  <a:gd name="T71" fmla="*/ 109 h 528"/>
                  <a:gd name="T72" fmla="*/ 56 w 366"/>
                  <a:gd name="T73" fmla="*/ 116 h 528"/>
                  <a:gd name="T74" fmla="*/ 188 w 366"/>
                  <a:gd name="T75" fmla="*/ 10 h 528"/>
                  <a:gd name="T76" fmla="*/ 197 w 366"/>
                  <a:gd name="T77" fmla="*/ 20 h 528"/>
                  <a:gd name="T78" fmla="*/ 195 w 366"/>
                  <a:gd name="T79" fmla="*/ 33 h 528"/>
                  <a:gd name="T80" fmla="*/ 183 w 366"/>
                  <a:gd name="T81" fmla="*/ 39 h 528"/>
                  <a:gd name="T82" fmla="*/ 171 w 366"/>
                  <a:gd name="T83" fmla="*/ 33 h 528"/>
                  <a:gd name="T84" fmla="*/ 170 w 366"/>
                  <a:gd name="T85" fmla="*/ 20 h 528"/>
                  <a:gd name="T86" fmla="*/ 179 w 366"/>
                  <a:gd name="T87"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528">
                    <a:moveTo>
                      <a:pt x="350" y="58"/>
                    </a:moveTo>
                    <a:lnTo>
                      <a:pt x="322" y="58"/>
                    </a:lnTo>
                    <a:lnTo>
                      <a:pt x="335" y="94"/>
                    </a:lnTo>
                    <a:lnTo>
                      <a:pt x="337" y="110"/>
                    </a:lnTo>
                    <a:lnTo>
                      <a:pt x="332" y="123"/>
                    </a:lnTo>
                    <a:lnTo>
                      <a:pt x="326" y="130"/>
                    </a:lnTo>
                    <a:lnTo>
                      <a:pt x="316" y="135"/>
                    </a:lnTo>
                    <a:lnTo>
                      <a:pt x="306" y="136"/>
                    </a:lnTo>
                    <a:lnTo>
                      <a:pt x="60" y="136"/>
                    </a:lnTo>
                    <a:lnTo>
                      <a:pt x="51" y="135"/>
                    </a:lnTo>
                    <a:lnTo>
                      <a:pt x="41" y="130"/>
                    </a:lnTo>
                    <a:lnTo>
                      <a:pt x="35" y="123"/>
                    </a:lnTo>
                    <a:lnTo>
                      <a:pt x="30" y="110"/>
                    </a:lnTo>
                    <a:lnTo>
                      <a:pt x="31" y="94"/>
                    </a:lnTo>
                    <a:lnTo>
                      <a:pt x="45" y="58"/>
                    </a:lnTo>
                    <a:lnTo>
                      <a:pt x="17" y="58"/>
                    </a:lnTo>
                    <a:lnTo>
                      <a:pt x="11" y="58"/>
                    </a:lnTo>
                    <a:lnTo>
                      <a:pt x="6" y="60"/>
                    </a:lnTo>
                    <a:lnTo>
                      <a:pt x="3" y="64"/>
                    </a:lnTo>
                    <a:lnTo>
                      <a:pt x="1" y="68"/>
                    </a:lnTo>
                    <a:lnTo>
                      <a:pt x="0" y="73"/>
                    </a:lnTo>
                    <a:lnTo>
                      <a:pt x="0" y="512"/>
                    </a:lnTo>
                    <a:lnTo>
                      <a:pt x="1" y="517"/>
                    </a:lnTo>
                    <a:lnTo>
                      <a:pt x="3" y="521"/>
                    </a:lnTo>
                    <a:lnTo>
                      <a:pt x="6" y="525"/>
                    </a:lnTo>
                    <a:lnTo>
                      <a:pt x="11" y="526"/>
                    </a:lnTo>
                    <a:lnTo>
                      <a:pt x="17" y="528"/>
                    </a:lnTo>
                    <a:lnTo>
                      <a:pt x="350" y="528"/>
                    </a:lnTo>
                    <a:lnTo>
                      <a:pt x="356" y="526"/>
                    </a:lnTo>
                    <a:lnTo>
                      <a:pt x="360" y="525"/>
                    </a:lnTo>
                    <a:lnTo>
                      <a:pt x="363" y="521"/>
                    </a:lnTo>
                    <a:lnTo>
                      <a:pt x="366" y="517"/>
                    </a:lnTo>
                    <a:lnTo>
                      <a:pt x="366" y="512"/>
                    </a:lnTo>
                    <a:lnTo>
                      <a:pt x="366" y="73"/>
                    </a:lnTo>
                    <a:lnTo>
                      <a:pt x="366" y="68"/>
                    </a:lnTo>
                    <a:lnTo>
                      <a:pt x="363" y="64"/>
                    </a:lnTo>
                    <a:lnTo>
                      <a:pt x="360" y="60"/>
                    </a:lnTo>
                    <a:lnTo>
                      <a:pt x="356" y="58"/>
                    </a:lnTo>
                    <a:lnTo>
                      <a:pt x="350" y="58"/>
                    </a:lnTo>
                    <a:close/>
                    <a:moveTo>
                      <a:pt x="48" y="174"/>
                    </a:moveTo>
                    <a:lnTo>
                      <a:pt x="318" y="174"/>
                    </a:lnTo>
                    <a:lnTo>
                      <a:pt x="318" y="203"/>
                    </a:lnTo>
                    <a:lnTo>
                      <a:pt x="48" y="203"/>
                    </a:lnTo>
                    <a:lnTo>
                      <a:pt x="48" y="174"/>
                    </a:lnTo>
                    <a:close/>
                    <a:moveTo>
                      <a:pt x="48" y="226"/>
                    </a:moveTo>
                    <a:lnTo>
                      <a:pt x="261" y="226"/>
                    </a:lnTo>
                    <a:lnTo>
                      <a:pt x="261" y="255"/>
                    </a:lnTo>
                    <a:lnTo>
                      <a:pt x="48" y="255"/>
                    </a:lnTo>
                    <a:lnTo>
                      <a:pt x="48" y="226"/>
                    </a:lnTo>
                    <a:close/>
                    <a:moveTo>
                      <a:pt x="48" y="279"/>
                    </a:moveTo>
                    <a:lnTo>
                      <a:pt x="318" y="279"/>
                    </a:lnTo>
                    <a:lnTo>
                      <a:pt x="318" y="308"/>
                    </a:lnTo>
                    <a:lnTo>
                      <a:pt x="48" y="308"/>
                    </a:lnTo>
                    <a:lnTo>
                      <a:pt x="48" y="279"/>
                    </a:lnTo>
                    <a:close/>
                    <a:moveTo>
                      <a:pt x="48" y="331"/>
                    </a:moveTo>
                    <a:lnTo>
                      <a:pt x="261" y="331"/>
                    </a:lnTo>
                    <a:lnTo>
                      <a:pt x="261" y="361"/>
                    </a:lnTo>
                    <a:lnTo>
                      <a:pt x="48" y="361"/>
                    </a:lnTo>
                    <a:lnTo>
                      <a:pt x="48" y="331"/>
                    </a:lnTo>
                    <a:close/>
                    <a:moveTo>
                      <a:pt x="244" y="490"/>
                    </a:moveTo>
                    <a:lnTo>
                      <a:pt x="195" y="436"/>
                    </a:lnTo>
                    <a:lnTo>
                      <a:pt x="204" y="423"/>
                    </a:lnTo>
                    <a:lnTo>
                      <a:pt x="243" y="448"/>
                    </a:lnTo>
                    <a:lnTo>
                      <a:pt x="306" y="385"/>
                    </a:lnTo>
                    <a:lnTo>
                      <a:pt x="322" y="393"/>
                    </a:lnTo>
                    <a:lnTo>
                      <a:pt x="244" y="490"/>
                    </a:lnTo>
                    <a:close/>
                    <a:moveTo>
                      <a:pt x="60" y="116"/>
                    </a:moveTo>
                    <a:lnTo>
                      <a:pt x="306" y="116"/>
                    </a:lnTo>
                    <a:lnTo>
                      <a:pt x="310" y="116"/>
                    </a:lnTo>
                    <a:lnTo>
                      <a:pt x="314" y="115"/>
                    </a:lnTo>
                    <a:lnTo>
                      <a:pt x="316" y="113"/>
                    </a:lnTo>
                    <a:lnTo>
                      <a:pt x="318" y="109"/>
                    </a:lnTo>
                    <a:lnTo>
                      <a:pt x="318" y="106"/>
                    </a:lnTo>
                    <a:lnTo>
                      <a:pt x="318" y="101"/>
                    </a:lnTo>
                    <a:lnTo>
                      <a:pt x="303" y="63"/>
                    </a:lnTo>
                    <a:lnTo>
                      <a:pt x="298" y="55"/>
                    </a:lnTo>
                    <a:lnTo>
                      <a:pt x="290" y="50"/>
                    </a:lnTo>
                    <a:lnTo>
                      <a:pt x="281" y="47"/>
                    </a:lnTo>
                    <a:lnTo>
                      <a:pt x="239" y="47"/>
                    </a:lnTo>
                    <a:lnTo>
                      <a:pt x="234" y="47"/>
                    </a:lnTo>
                    <a:lnTo>
                      <a:pt x="229" y="44"/>
                    </a:lnTo>
                    <a:lnTo>
                      <a:pt x="225" y="42"/>
                    </a:lnTo>
                    <a:lnTo>
                      <a:pt x="221" y="39"/>
                    </a:lnTo>
                    <a:lnTo>
                      <a:pt x="219" y="35"/>
                    </a:lnTo>
                    <a:lnTo>
                      <a:pt x="218" y="31"/>
                    </a:lnTo>
                    <a:lnTo>
                      <a:pt x="217" y="25"/>
                    </a:lnTo>
                    <a:lnTo>
                      <a:pt x="213" y="16"/>
                    </a:lnTo>
                    <a:lnTo>
                      <a:pt x="206" y="8"/>
                    </a:lnTo>
                    <a:lnTo>
                      <a:pt x="196" y="1"/>
                    </a:lnTo>
                    <a:lnTo>
                      <a:pt x="183" y="0"/>
                    </a:lnTo>
                    <a:lnTo>
                      <a:pt x="170" y="1"/>
                    </a:lnTo>
                    <a:lnTo>
                      <a:pt x="161" y="8"/>
                    </a:lnTo>
                    <a:lnTo>
                      <a:pt x="154" y="16"/>
                    </a:lnTo>
                    <a:lnTo>
                      <a:pt x="150" y="25"/>
                    </a:lnTo>
                    <a:lnTo>
                      <a:pt x="147" y="31"/>
                    </a:lnTo>
                    <a:lnTo>
                      <a:pt x="146" y="35"/>
                    </a:lnTo>
                    <a:lnTo>
                      <a:pt x="145" y="39"/>
                    </a:lnTo>
                    <a:lnTo>
                      <a:pt x="142" y="42"/>
                    </a:lnTo>
                    <a:lnTo>
                      <a:pt x="138" y="44"/>
                    </a:lnTo>
                    <a:lnTo>
                      <a:pt x="133" y="47"/>
                    </a:lnTo>
                    <a:lnTo>
                      <a:pt x="127" y="47"/>
                    </a:lnTo>
                    <a:lnTo>
                      <a:pt x="86" y="47"/>
                    </a:lnTo>
                    <a:lnTo>
                      <a:pt x="77" y="50"/>
                    </a:lnTo>
                    <a:lnTo>
                      <a:pt x="68" y="55"/>
                    </a:lnTo>
                    <a:lnTo>
                      <a:pt x="62" y="63"/>
                    </a:lnTo>
                    <a:lnTo>
                      <a:pt x="49" y="101"/>
                    </a:lnTo>
                    <a:lnTo>
                      <a:pt x="48" y="106"/>
                    </a:lnTo>
                    <a:lnTo>
                      <a:pt x="48" y="109"/>
                    </a:lnTo>
                    <a:lnTo>
                      <a:pt x="51" y="113"/>
                    </a:lnTo>
                    <a:lnTo>
                      <a:pt x="53" y="115"/>
                    </a:lnTo>
                    <a:lnTo>
                      <a:pt x="56" y="116"/>
                    </a:lnTo>
                    <a:lnTo>
                      <a:pt x="60" y="116"/>
                    </a:lnTo>
                    <a:close/>
                    <a:moveTo>
                      <a:pt x="183" y="9"/>
                    </a:moveTo>
                    <a:lnTo>
                      <a:pt x="188" y="10"/>
                    </a:lnTo>
                    <a:lnTo>
                      <a:pt x="191" y="12"/>
                    </a:lnTo>
                    <a:lnTo>
                      <a:pt x="195" y="16"/>
                    </a:lnTo>
                    <a:lnTo>
                      <a:pt x="197" y="20"/>
                    </a:lnTo>
                    <a:lnTo>
                      <a:pt x="197" y="24"/>
                    </a:lnTo>
                    <a:lnTo>
                      <a:pt x="197" y="29"/>
                    </a:lnTo>
                    <a:lnTo>
                      <a:pt x="195" y="33"/>
                    </a:lnTo>
                    <a:lnTo>
                      <a:pt x="191" y="35"/>
                    </a:lnTo>
                    <a:lnTo>
                      <a:pt x="188" y="38"/>
                    </a:lnTo>
                    <a:lnTo>
                      <a:pt x="183" y="39"/>
                    </a:lnTo>
                    <a:lnTo>
                      <a:pt x="179" y="38"/>
                    </a:lnTo>
                    <a:lnTo>
                      <a:pt x="175" y="35"/>
                    </a:lnTo>
                    <a:lnTo>
                      <a:pt x="171" y="33"/>
                    </a:lnTo>
                    <a:lnTo>
                      <a:pt x="170" y="29"/>
                    </a:lnTo>
                    <a:lnTo>
                      <a:pt x="168" y="24"/>
                    </a:lnTo>
                    <a:lnTo>
                      <a:pt x="170" y="20"/>
                    </a:lnTo>
                    <a:lnTo>
                      <a:pt x="171" y="16"/>
                    </a:lnTo>
                    <a:lnTo>
                      <a:pt x="175" y="12"/>
                    </a:lnTo>
                    <a:lnTo>
                      <a:pt x="179" y="10"/>
                    </a:lnTo>
                    <a:lnTo>
                      <a:pt x="183" y="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nvGrpSpPr>
          <p:cNvPr id="17" name="Group 16"/>
          <p:cNvGrpSpPr/>
          <p:nvPr/>
        </p:nvGrpSpPr>
        <p:grpSpPr>
          <a:xfrm>
            <a:off x="-259335" y="2083255"/>
            <a:ext cx="3965432" cy="1078526"/>
            <a:chOff x="8111" y="2127437"/>
            <a:chExt cx="3965432" cy="1078526"/>
          </a:xfrm>
        </p:grpSpPr>
        <p:sp>
          <p:nvSpPr>
            <p:cNvPr id="18" name="TextBox 17"/>
            <p:cNvSpPr txBox="1"/>
            <p:nvPr/>
          </p:nvSpPr>
          <p:spPr>
            <a:xfrm>
              <a:off x="8111" y="2384716"/>
              <a:ext cx="2810178" cy="400110"/>
            </a:xfrm>
            <a:prstGeom prst="rect">
              <a:avLst/>
            </a:prstGeom>
            <a:noFill/>
          </p:spPr>
          <p:txBody>
            <a:bodyPr wrap="square" rtlCol="0" anchor="ctr">
              <a:spAutoFit/>
            </a:bodyPr>
            <a:lstStyle/>
            <a:p>
              <a:pPr algn="r" fontAlgn="base">
                <a:spcBef>
                  <a:spcPct val="0"/>
                </a:spcBef>
                <a:spcAft>
                  <a:spcPct val="0"/>
                </a:spcAft>
              </a:pPr>
              <a:r>
                <a:rPr lang="en-US" sz="2000" dirty="0">
                  <a:solidFill>
                    <a:srgbClr val="616365"/>
                  </a:solidFill>
                  <a:ea typeface="ＭＳ Ｐゴシック" pitchFamily="-105" charset="-128"/>
                  <a:cs typeface="Times New Roman" pitchFamily="18" charset="0"/>
                </a:rPr>
                <a:t>Multiple of Salary</a:t>
              </a:r>
            </a:p>
          </p:txBody>
        </p:sp>
        <p:grpSp>
          <p:nvGrpSpPr>
            <p:cNvPr id="19" name="Group 18"/>
            <p:cNvGrpSpPr/>
            <p:nvPr/>
          </p:nvGrpSpPr>
          <p:grpSpPr>
            <a:xfrm>
              <a:off x="2895015" y="2127437"/>
              <a:ext cx="1078528" cy="1078526"/>
              <a:chOff x="2895015" y="2127437"/>
              <a:chExt cx="1078528" cy="1078526"/>
            </a:xfrm>
          </p:grpSpPr>
          <p:sp>
            <p:nvSpPr>
              <p:cNvPr id="20" name="Oval 19"/>
              <p:cNvSpPr/>
              <p:nvPr/>
            </p:nvSpPr>
            <p:spPr>
              <a:xfrm>
                <a:off x="2895015" y="2127437"/>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nvGrpSpPr>
              <p:cNvPr id="21" name="Group 20"/>
              <p:cNvGrpSpPr/>
              <p:nvPr/>
            </p:nvGrpSpPr>
            <p:grpSpPr>
              <a:xfrm>
                <a:off x="3128771" y="2355435"/>
                <a:ext cx="522034" cy="526817"/>
                <a:chOff x="10204969" y="7975176"/>
                <a:chExt cx="1016000" cy="1025309"/>
              </a:xfrm>
            </p:grpSpPr>
            <p:sp>
              <p:nvSpPr>
                <p:cNvPr id="22" name="Freeform 73"/>
                <p:cNvSpPr>
                  <a:spLocks/>
                </p:cNvSpPr>
                <p:nvPr/>
              </p:nvSpPr>
              <p:spPr bwMode="auto">
                <a:xfrm>
                  <a:off x="10204969" y="7975176"/>
                  <a:ext cx="1016000" cy="1025309"/>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3" name="Freeform 74"/>
                <p:cNvSpPr>
                  <a:spLocks/>
                </p:cNvSpPr>
                <p:nvPr/>
              </p:nvSpPr>
              <p:spPr bwMode="auto">
                <a:xfrm>
                  <a:off x="10334744" y="8244056"/>
                  <a:ext cx="774700" cy="622300"/>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4" name="Freeform 75"/>
                <p:cNvSpPr>
                  <a:spLocks/>
                </p:cNvSpPr>
                <p:nvPr/>
              </p:nvSpPr>
              <p:spPr bwMode="auto">
                <a:xfrm>
                  <a:off x="10355781" y="8062361"/>
                  <a:ext cx="714374" cy="530224"/>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grpSp>
        <p:nvGrpSpPr>
          <p:cNvPr id="7" name="Group 6">
            <a:extLst>
              <a:ext uri="{FF2B5EF4-FFF2-40B4-BE49-F238E27FC236}">
                <a16:creationId xmlns:a16="http://schemas.microsoft.com/office/drawing/2014/main" id="{36B687AF-7769-D84D-A169-F870CA763F96}"/>
              </a:ext>
            </a:extLst>
          </p:cNvPr>
          <p:cNvGrpSpPr/>
          <p:nvPr/>
        </p:nvGrpSpPr>
        <p:grpSpPr>
          <a:xfrm>
            <a:off x="3169754" y="4667349"/>
            <a:ext cx="2810178" cy="1419984"/>
            <a:chOff x="3169754" y="4667349"/>
            <a:chExt cx="2810178" cy="1419984"/>
          </a:xfrm>
        </p:grpSpPr>
        <p:sp>
          <p:nvSpPr>
            <p:cNvPr id="26" name="TextBox 25"/>
            <p:cNvSpPr txBox="1"/>
            <p:nvPr/>
          </p:nvSpPr>
          <p:spPr>
            <a:xfrm>
              <a:off x="3169754" y="5718001"/>
              <a:ext cx="2810178" cy="369332"/>
            </a:xfrm>
            <a:prstGeom prst="rect">
              <a:avLst/>
            </a:prstGeom>
            <a:noFill/>
          </p:spPr>
          <p:txBody>
            <a:bodyPr wrap="square" rtlCol="0" anchor="ctr">
              <a:spAutoFit/>
            </a:bodyPr>
            <a:lstStyle/>
            <a:p>
              <a:pPr algn="ctr" fontAlgn="base">
                <a:spcBef>
                  <a:spcPct val="0"/>
                </a:spcBef>
                <a:spcAft>
                  <a:spcPct val="0"/>
                </a:spcAft>
              </a:pPr>
              <a:r>
                <a:rPr lang="en-US" dirty="0">
                  <a:solidFill>
                    <a:srgbClr val="616365"/>
                  </a:solidFill>
                  <a:ea typeface="ＭＳ Ｐゴシック" pitchFamily="-105" charset="-128"/>
                  <a:cs typeface="Times New Roman" pitchFamily="18" charset="0"/>
                </a:rPr>
                <a:t>Contributions to Earnings</a:t>
              </a:r>
            </a:p>
          </p:txBody>
        </p:sp>
        <p:grpSp>
          <p:nvGrpSpPr>
            <p:cNvPr id="3" name="Group 2">
              <a:extLst>
                <a:ext uri="{FF2B5EF4-FFF2-40B4-BE49-F238E27FC236}">
                  <a16:creationId xmlns:a16="http://schemas.microsoft.com/office/drawing/2014/main" id="{9D63014E-2CCE-F242-B5FB-15E70EE9750B}"/>
                </a:ext>
              </a:extLst>
            </p:cNvPr>
            <p:cNvGrpSpPr/>
            <p:nvPr/>
          </p:nvGrpSpPr>
          <p:grpSpPr>
            <a:xfrm>
              <a:off x="4039208" y="4667349"/>
              <a:ext cx="1078528" cy="1078526"/>
              <a:chOff x="4039208" y="4460520"/>
              <a:chExt cx="1078528" cy="1078526"/>
            </a:xfrm>
          </p:grpSpPr>
          <p:sp>
            <p:nvSpPr>
              <p:cNvPr id="28" name="Oval 27"/>
              <p:cNvSpPr/>
              <p:nvPr/>
            </p:nvSpPr>
            <p:spPr>
              <a:xfrm>
                <a:off x="4039208" y="4460520"/>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Group 28"/>
              <p:cNvGrpSpPr/>
              <p:nvPr/>
            </p:nvGrpSpPr>
            <p:grpSpPr>
              <a:xfrm>
                <a:off x="4246583" y="4747655"/>
                <a:ext cx="655614" cy="522033"/>
                <a:chOff x="12897727" y="8082217"/>
                <a:chExt cx="1016000" cy="1015999"/>
              </a:xfrm>
            </p:grpSpPr>
            <p:sp>
              <p:nvSpPr>
                <p:cNvPr id="30" name="Freeform 73"/>
                <p:cNvSpPr>
                  <a:spLocks/>
                </p:cNvSpPr>
                <p:nvPr/>
              </p:nvSpPr>
              <p:spPr bwMode="auto">
                <a:xfrm>
                  <a:off x="12897727" y="8082217"/>
                  <a:ext cx="1016000" cy="1015999"/>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31" name="Freeform 74"/>
                <p:cNvSpPr>
                  <a:spLocks/>
                </p:cNvSpPr>
                <p:nvPr/>
              </p:nvSpPr>
              <p:spPr bwMode="auto">
                <a:xfrm>
                  <a:off x="13035316" y="8302727"/>
                  <a:ext cx="810224" cy="622301"/>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32" name="Freeform 75"/>
                <p:cNvSpPr>
                  <a:spLocks/>
                </p:cNvSpPr>
                <p:nvPr/>
              </p:nvSpPr>
              <p:spPr bwMode="auto">
                <a:xfrm>
                  <a:off x="13044568" y="8173817"/>
                  <a:ext cx="714375" cy="530226"/>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spTree>
    <p:extLst>
      <p:ext uri="{BB962C8B-B14F-4D97-AF65-F5344CB8AC3E}">
        <p14:creationId xmlns:p14="http://schemas.microsoft.com/office/powerpoint/2010/main" val="2045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Type</a:t>
            </a:r>
          </a:p>
        </p:txBody>
      </p:sp>
      <p:pic>
        <p:nvPicPr>
          <p:cNvPr id="7" name="Graphic 6" descr="Hourglass">
            <a:extLst>
              <a:ext uri="{FF2B5EF4-FFF2-40B4-BE49-F238E27FC236}">
                <a16:creationId xmlns:a16="http://schemas.microsoft.com/office/drawing/2014/main" id="{5B44511F-9298-45B7-845A-CA67854477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639" y="1816247"/>
            <a:ext cx="2876034" cy="2876034"/>
          </a:xfrm>
          <a:prstGeom prst="rect">
            <a:avLst/>
          </a:prstGeom>
        </p:spPr>
      </p:pic>
      <p:pic>
        <p:nvPicPr>
          <p:cNvPr id="9" name="Graphic 8" descr="Anchor">
            <a:extLst>
              <a:ext uri="{FF2B5EF4-FFF2-40B4-BE49-F238E27FC236}">
                <a16:creationId xmlns:a16="http://schemas.microsoft.com/office/drawing/2014/main" id="{EBCD4277-81B0-49A4-B435-C6329037D9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3160" y="1816245"/>
            <a:ext cx="2876035" cy="2876035"/>
          </a:xfrm>
          <a:prstGeom prst="rect">
            <a:avLst/>
          </a:prstGeom>
        </p:spPr>
      </p:pic>
      <p:sp>
        <p:nvSpPr>
          <p:cNvPr id="10" name="TextBox 9">
            <a:extLst>
              <a:ext uri="{FF2B5EF4-FFF2-40B4-BE49-F238E27FC236}">
                <a16:creationId xmlns:a16="http://schemas.microsoft.com/office/drawing/2014/main" id="{90B6217A-3532-4D8F-9D7E-3A7D13E9887C}"/>
              </a:ext>
            </a:extLst>
          </p:cNvPr>
          <p:cNvSpPr txBox="1"/>
          <p:nvPr/>
        </p:nvSpPr>
        <p:spPr>
          <a:xfrm>
            <a:off x="645642" y="4967417"/>
            <a:ext cx="3490783" cy="691977"/>
          </a:xfrm>
          <a:prstGeom prst="rect">
            <a:avLst/>
          </a:prstGeom>
          <a:solidFill>
            <a:schemeClr val="bg1">
              <a:lumMod val="20000"/>
              <a:lumOff val="80000"/>
            </a:schemeClr>
          </a:solidFill>
          <a:ln w="38100">
            <a:noFill/>
            <a:bevel/>
          </a:ln>
        </p:spPr>
        <p:txBody>
          <a:bodyPr vert="horz" wrap="none" lIns="91440" tIns="91440" rIns="91440" bIns="91440" rtlCol="0" anchor="ctr" anchorCtr="0">
            <a:noAutofit/>
          </a:bodyPr>
          <a:lstStyle/>
          <a:p>
            <a:pPr algn="ctr" fontAlgn="auto">
              <a:spcAft>
                <a:spcPts val="0"/>
              </a:spcAft>
            </a:pPr>
            <a:r>
              <a:rPr lang="en-US" sz="2400" dirty="0"/>
              <a:t>Term Insurance</a:t>
            </a:r>
          </a:p>
        </p:txBody>
      </p:sp>
      <p:sp>
        <p:nvSpPr>
          <p:cNvPr id="33" name="TextBox 32">
            <a:extLst>
              <a:ext uri="{FF2B5EF4-FFF2-40B4-BE49-F238E27FC236}">
                <a16:creationId xmlns:a16="http://schemas.microsoft.com/office/drawing/2014/main" id="{4A7A0194-99EC-4ED6-8EDC-1D6BF43BD8C3}"/>
              </a:ext>
            </a:extLst>
          </p:cNvPr>
          <p:cNvSpPr txBox="1"/>
          <p:nvPr/>
        </p:nvSpPr>
        <p:spPr>
          <a:xfrm>
            <a:off x="4775884" y="4967418"/>
            <a:ext cx="3490783" cy="691978"/>
          </a:xfrm>
          <a:prstGeom prst="rect">
            <a:avLst/>
          </a:prstGeom>
          <a:solidFill>
            <a:schemeClr val="bg1">
              <a:lumMod val="20000"/>
              <a:lumOff val="80000"/>
            </a:schemeClr>
          </a:solidFill>
          <a:ln w="38100">
            <a:noFill/>
            <a:bevel/>
          </a:ln>
        </p:spPr>
        <p:txBody>
          <a:bodyPr vert="horz" wrap="none" lIns="91440" tIns="91440" rIns="91440" bIns="91440" rtlCol="0" anchor="ctr" anchorCtr="0">
            <a:noAutofit/>
          </a:bodyPr>
          <a:lstStyle/>
          <a:p>
            <a:pPr algn="ctr" fontAlgn="auto">
              <a:spcAft>
                <a:spcPts val="0"/>
              </a:spcAft>
            </a:pPr>
            <a:r>
              <a:rPr lang="en-US" sz="2400" dirty="0"/>
              <a:t>Permanent Insurance</a:t>
            </a:r>
          </a:p>
        </p:txBody>
      </p:sp>
      <p:sp>
        <p:nvSpPr>
          <p:cNvPr id="3" name="TextBox 2">
            <a:extLst>
              <a:ext uri="{FF2B5EF4-FFF2-40B4-BE49-F238E27FC236}">
                <a16:creationId xmlns:a16="http://schemas.microsoft.com/office/drawing/2014/main" id="{B0D97104-FBA8-2E47-A6CF-3944804F0CE6}"/>
              </a:ext>
            </a:extLst>
          </p:cNvPr>
          <p:cNvSpPr txBox="1"/>
          <p:nvPr/>
        </p:nvSpPr>
        <p:spPr>
          <a:xfrm>
            <a:off x="141315" y="5702530"/>
            <a:ext cx="8902931" cy="889462"/>
          </a:xfrm>
          <a:prstGeom prst="rect">
            <a:avLst/>
          </a:prstGeom>
          <a:noFill/>
          <a:ln w="38100">
            <a:noFill/>
            <a:bevel/>
          </a:ln>
        </p:spPr>
        <p:txBody>
          <a:bodyPr vert="horz" wrap="square" lIns="0" tIns="0" rIns="0" bIns="0" rtlCol="0" anchor="b" anchorCtr="0">
            <a:noAutofit/>
          </a:bodyPr>
          <a:lstStyle/>
          <a:p>
            <a:pPr fontAlgn="auto">
              <a:spcAft>
                <a:spcPts val="0"/>
              </a:spcAft>
            </a:pPr>
            <a:r>
              <a:rPr lang="en-US" sz="1200" dirty="0">
                <a:solidFill>
                  <a:schemeClr val="bg1"/>
                </a:solidFill>
              </a:rPr>
              <a:t>Policy loans and withdrawals reduce the policy’s cash value and death benefit and may result in a taxable event.  Surrender charges may reduce the policy's cash value in early years.</a:t>
            </a:r>
          </a:p>
        </p:txBody>
      </p:sp>
    </p:spTree>
    <p:extLst>
      <p:ext uri="{BB962C8B-B14F-4D97-AF65-F5344CB8AC3E}">
        <p14:creationId xmlns:p14="http://schemas.microsoft.com/office/powerpoint/2010/main" val="34777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5DB0-21F6-472E-A90F-2B96FF5EC276}"/>
              </a:ext>
            </a:extLst>
          </p:cNvPr>
          <p:cNvSpPr>
            <a:spLocks noGrp="1"/>
          </p:cNvSpPr>
          <p:nvPr>
            <p:ph type="title"/>
          </p:nvPr>
        </p:nvSpPr>
        <p:spPr/>
        <p:txBody>
          <a:bodyPr/>
          <a:lstStyle/>
          <a:p>
            <a:r>
              <a:rPr lang="en-US" dirty="0"/>
              <a:t>Tax Aspects of Key Person Life Insurance</a:t>
            </a:r>
          </a:p>
        </p:txBody>
      </p:sp>
      <p:grpSp>
        <p:nvGrpSpPr>
          <p:cNvPr id="24" name="Group 23">
            <a:extLst>
              <a:ext uri="{FF2B5EF4-FFF2-40B4-BE49-F238E27FC236}">
                <a16:creationId xmlns:a16="http://schemas.microsoft.com/office/drawing/2014/main" id="{AFD65D9A-9F68-4492-9BC9-1216662F75C9}"/>
              </a:ext>
            </a:extLst>
          </p:cNvPr>
          <p:cNvGrpSpPr/>
          <p:nvPr/>
        </p:nvGrpSpPr>
        <p:grpSpPr>
          <a:xfrm>
            <a:off x="457200" y="1332451"/>
            <a:ext cx="3624349" cy="646331"/>
            <a:chOff x="8966" y="4068097"/>
            <a:chExt cx="3624349" cy="646331"/>
          </a:xfrm>
        </p:grpSpPr>
        <p:sp>
          <p:nvSpPr>
            <p:cNvPr id="25" name="Rectangle 24">
              <a:extLst>
                <a:ext uri="{FF2B5EF4-FFF2-40B4-BE49-F238E27FC236}">
                  <a16:creationId xmlns:a16="http://schemas.microsoft.com/office/drawing/2014/main" id="{89E89166-563A-4D01-BA76-EC422A10CF09}"/>
                </a:ext>
              </a:extLst>
            </p:cNvPr>
            <p:cNvSpPr/>
            <p:nvPr/>
          </p:nvSpPr>
          <p:spPr>
            <a:xfrm>
              <a:off x="430880" y="4068097"/>
              <a:ext cx="3202435" cy="646331"/>
            </a:xfrm>
            <a:prstGeom prst="rect">
              <a:avLst/>
            </a:prstGeom>
            <a:solidFill>
              <a:schemeClr val="bg1">
                <a:lumMod val="20000"/>
                <a:lumOff val="80000"/>
              </a:schemeClr>
            </a:solidFill>
          </p:spPr>
          <p:txBody>
            <a:bodyPr wrap="square">
              <a:spAutoFit/>
            </a:bodyPr>
            <a:lstStyle/>
            <a:p>
              <a:r>
                <a:rPr lang="da-DK" altLang="en-US" dirty="0">
                  <a:solidFill>
                    <a:srgbClr val="3F403C"/>
                  </a:solidFill>
                </a:rPr>
                <a:t>Income tax free death benefit possible IRC Section 101(j)</a:t>
              </a:r>
              <a:endParaRPr lang="en-US" altLang="en-US" dirty="0">
                <a:solidFill>
                  <a:srgbClr val="3F403C"/>
                </a:solidFill>
              </a:endParaRPr>
            </a:p>
          </p:txBody>
        </p:sp>
        <p:sp>
          <p:nvSpPr>
            <p:cNvPr id="26" name="Pentagon 3">
              <a:extLst>
                <a:ext uri="{FF2B5EF4-FFF2-40B4-BE49-F238E27FC236}">
                  <a16:creationId xmlns:a16="http://schemas.microsoft.com/office/drawing/2014/main" id="{A35EDEF5-7C1C-4D16-93E2-9E7D670A6FD2}"/>
                </a:ext>
              </a:extLst>
            </p:cNvPr>
            <p:cNvSpPr/>
            <p:nvPr>
              <p:custDataLst>
                <p:tags r:id="rId3"/>
              </p:custDataLst>
            </p:nvPr>
          </p:nvSpPr>
          <p:spPr>
            <a:xfrm>
              <a:off x="8966" y="4068097"/>
              <a:ext cx="427419" cy="646331"/>
            </a:xfrm>
            <a:prstGeom prst="homePlate">
              <a:avLst>
                <a:gd name="adj" fmla="val 0"/>
              </a:avLst>
            </a:prstGeom>
            <a:solidFill>
              <a:schemeClr val="tx2">
                <a:alpha val="90000"/>
              </a:schemeClr>
            </a:solidFill>
            <a:ln>
              <a:noFill/>
            </a:ln>
          </p:spPr>
          <p:style>
            <a:lnRef idx="2">
              <a:schemeClr val="accent1"/>
            </a:lnRef>
            <a:fillRef idx="1">
              <a:schemeClr val="lt1"/>
            </a:fillRef>
            <a:effectRef idx="0">
              <a:schemeClr val="accent1"/>
            </a:effectRef>
            <a:fontRef idx="minor">
              <a:schemeClr val="dk1"/>
            </a:fontRef>
          </p:style>
          <p:txBody>
            <a:bodyPr lIns="137160" rtlCol="0" anchor="ctr"/>
            <a:lstStyle>
              <a:defPPr>
                <a:defRPr lang="en-US"/>
              </a:defPPr>
              <a:lvl1pPr marL="0" algn="l" defTabSz="914400" rtl="0" eaLnBrk="1" fontAlgn="base" latinLnBrk="1" hangingPunct="0">
                <a:spcBef>
                  <a:spcPct val="0"/>
                </a:spcBef>
                <a:spcAft>
                  <a:spcPct val="0"/>
                </a:spcAft>
                <a:defRPr sz="1800" kern="1200">
                  <a:solidFill>
                    <a:schemeClr val="tx1"/>
                  </a:solidFill>
                  <a:latin typeface="Arial"/>
                  <a:ea typeface="+mn-ea"/>
                  <a:cs typeface="+mn-cs"/>
                </a:defRPr>
              </a:lvl1pPr>
              <a:lvl2pPr marL="457200" algn="l" defTabSz="914400" rtl="0" eaLnBrk="1" fontAlgn="base" latinLnBrk="1" hangingPunct="0">
                <a:spcBef>
                  <a:spcPct val="0"/>
                </a:spcBef>
                <a:spcAft>
                  <a:spcPct val="0"/>
                </a:spcAft>
                <a:defRPr sz="1800" kern="1200">
                  <a:solidFill>
                    <a:schemeClr val="tx1"/>
                  </a:solidFill>
                  <a:latin typeface="Arial"/>
                  <a:ea typeface="+mn-ea"/>
                  <a:cs typeface="+mn-cs"/>
                </a:defRPr>
              </a:lvl2pPr>
              <a:lvl3pPr marL="914400" algn="l" defTabSz="914400" rtl="0" eaLnBrk="1" fontAlgn="base" latinLnBrk="1" hangingPunct="0">
                <a:spcBef>
                  <a:spcPct val="0"/>
                </a:spcBef>
                <a:spcAft>
                  <a:spcPct val="0"/>
                </a:spcAft>
                <a:defRPr sz="1800" kern="1200">
                  <a:solidFill>
                    <a:schemeClr val="tx1"/>
                  </a:solidFill>
                  <a:latin typeface="Arial"/>
                  <a:ea typeface="+mn-ea"/>
                  <a:cs typeface="+mn-cs"/>
                </a:defRPr>
              </a:lvl3pPr>
              <a:lvl4pPr marL="1371600" algn="l" defTabSz="914400" rtl="0" eaLnBrk="1" fontAlgn="base" latinLnBrk="1" hangingPunct="0">
                <a:spcBef>
                  <a:spcPct val="0"/>
                </a:spcBef>
                <a:spcAft>
                  <a:spcPct val="0"/>
                </a:spcAft>
                <a:defRPr sz="1800" kern="1200">
                  <a:solidFill>
                    <a:schemeClr val="tx1"/>
                  </a:solidFill>
                  <a:latin typeface="Arial"/>
                  <a:ea typeface="+mn-ea"/>
                  <a:cs typeface="+mn-cs"/>
                </a:defRPr>
              </a:lvl4pPr>
              <a:lvl5pPr marL="1828800" algn="l" defTabSz="914400" rtl="0" eaLnBrk="1" fontAlgn="base" latinLnBrk="1" hangingPunct="0">
                <a:spcBef>
                  <a:spcPct val="0"/>
                </a:spcBef>
                <a:spcAft>
                  <a:spcPct val="0"/>
                </a:spcAft>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stStyle>
            <a:p>
              <a:pPr algn="ctr"/>
              <a:r>
                <a:rPr lang="en-US" dirty="0">
                  <a:solidFill>
                    <a:srgbClr val="FFFFFF"/>
                  </a:solidFill>
                  <a:sym typeface="Wingdings 3"/>
                </a:rPr>
                <a:t></a:t>
              </a:r>
              <a:endParaRPr lang="en-US" dirty="0">
                <a:solidFill>
                  <a:srgbClr val="FFFFFF"/>
                </a:solidFill>
              </a:endParaRPr>
            </a:p>
          </p:txBody>
        </p:sp>
      </p:grpSp>
      <p:grpSp>
        <p:nvGrpSpPr>
          <p:cNvPr id="27" name="Group 26">
            <a:extLst>
              <a:ext uri="{FF2B5EF4-FFF2-40B4-BE49-F238E27FC236}">
                <a16:creationId xmlns:a16="http://schemas.microsoft.com/office/drawing/2014/main" id="{5A93CE2B-DCA4-4A86-A029-A87B16AC18B3}"/>
              </a:ext>
            </a:extLst>
          </p:cNvPr>
          <p:cNvGrpSpPr/>
          <p:nvPr/>
        </p:nvGrpSpPr>
        <p:grpSpPr>
          <a:xfrm>
            <a:off x="457200" y="2097943"/>
            <a:ext cx="3624349" cy="923332"/>
            <a:chOff x="8966" y="4068095"/>
            <a:chExt cx="3624349" cy="923332"/>
          </a:xfrm>
        </p:grpSpPr>
        <p:sp>
          <p:nvSpPr>
            <p:cNvPr id="28" name="Rectangle 27">
              <a:extLst>
                <a:ext uri="{FF2B5EF4-FFF2-40B4-BE49-F238E27FC236}">
                  <a16:creationId xmlns:a16="http://schemas.microsoft.com/office/drawing/2014/main" id="{8CDC8CC7-A5ED-4215-8FD1-D910E24DD76D}"/>
                </a:ext>
              </a:extLst>
            </p:cNvPr>
            <p:cNvSpPr/>
            <p:nvPr/>
          </p:nvSpPr>
          <p:spPr>
            <a:xfrm>
              <a:off x="430881" y="4068097"/>
              <a:ext cx="3202434" cy="923330"/>
            </a:xfrm>
            <a:prstGeom prst="rect">
              <a:avLst/>
            </a:prstGeom>
            <a:solidFill>
              <a:schemeClr val="bg1">
                <a:lumMod val="20000"/>
                <a:lumOff val="80000"/>
              </a:schemeClr>
            </a:solidFill>
          </p:spPr>
          <p:txBody>
            <a:bodyPr wrap="square">
              <a:spAutoFit/>
            </a:bodyPr>
            <a:lstStyle/>
            <a:p>
              <a:r>
                <a:rPr lang="da-DK" altLang="en-US" dirty="0">
                  <a:solidFill>
                    <a:srgbClr val="3F403C"/>
                  </a:solidFill>
                </a:rPr>
                <a:t>Premium payment is not tax deductible IRC Section 264(a)(1)</a:t>
              </a:r>
              <a:endParaRPr lang="en-US" altLang="en-US" dirty="0">
                <a:solidFill>
                  <a:srgbClr val="3F403C"/>
                </a:solidFill>
              </a:endParaRPr>
            </a:p>
          </p:txBody>
        </p:sp>
        <p:sp>
          <p:nvSpPr>
            <p:cNvPr id="29" name="Pentagon 3">
              <a:extLst>
                <a:ext uri="{FF2B5EF4-FFF2-40B4-BE49-F238E27FC236}">
                  <a16:creationId xmlns:a16="http://schemas.microsoft.com/office/drawing/2014/main" id="{54D2EB1A-4236-4206-BB6D-A52E7E375A37}"/>
                </a:ext>
              </a:extLst>
            </p:cNvPr>
            <p:cNvSpPr/>
            <p:nvPr>
              <p:custDataLst>
                <p:tags r:id="rId2"/>
              </p:custDataLst>
            </p:nvPr>
          </p:nvSpPr>
          <p:spPr>
            <a:xfrm>
              <a:off x="8966" y="4068095"/>
              <a:ext cx="427419" cy="923331"/>
            </a:xfrm>
            <a:prstGeom prst="homePlate">
              <a:avLst>
                <a:gd name="adj" fmla="val 0"/>
              </a:avLst>
            </a:prstGeom>
            <a:solidFill>
              <a:schemeClr val="tx2">
                <a:alpha val="90000"/>
              </a:schemeClr>
            </a:solidFill>
            <a:ln>
              <a:noFill/>
            </a:ln>
          </p:spPr>
          <p:style>
            <a:lnRef idx="2">
              <a:schemeClr val="accent1"/>
            </a:lnRef>
            <a:fillRef idx="1">
              <a:schemeClr val="lt1"/>
            </a:fillRef>
            <a:effectRef idx="0">
              <a:schemeClr val="accent1"/>
            </a:effectRef>
            <a:fontRef idx="minor">
              <a:schemeClr val="dk1"/>
            </a:fontRef>
          </p:style>
          <p:txBody>
            <a:bodyPr lIns="137160" rtlCol="0" anchor="ctr"/>
            <a:lstStyle>
              <a:defPPr>
                <a:defRPr lang="en-US"/>
              </a:defPPr>
              <a:lvl1pPr marL="0" algn="l" defTabSz="914400" rtl="0" eaLnBrk="1" fontAlgn="base" latinLnBrk="1" hangingPunct="0">
                <a:spcBef>
                  <a:spcPct val="0"/>
                </a:spcBef>
                <a:spcAft>
                  <a:spcPct val="0"/>
                </a:spcAft>
                <a:defRPr sz="1800" kern="1200">
                  <a:solidFill>
                    <a:schemeClr val="tx1"/>
                  </a:solidFill>
                  <a:latin typeface="Arial"/>
                  <a:ea typeface="+mn-ea"/>
                  <a:cs typeface="+mn-cs"/>
                </a:defRPr>
              </a:lvl1pPr>
              <a:lvl2pPr marL="457200" algn="l" defTabSz="914400" rtl="0" eaLnBrk="1" fontAlgn="base" latinLnBrk="1" hangingPunct="0">
                <a:spcBef>
                  <a:spcPct val="0"/>
                </a:spcBef>
                <a:spcAft>
                  <a:spcPct val="0"/>
                </a:spcAft>
                <a:defRPr sz="1800" kern="1200">
                  <a:solidFill>
                    <a:schemeClr val="tx1"/>
                  </a:solidFill>
                  <a:latin typeface="Arial"/>
                  <a:ea typeface="+mn-ea"/>
                  <a:cs typeface="+mn-cs"/>
                </a:defRPr>
              </a:lvl2pPr>
              <a:lvl3pPr marL="914400" algn="l" defTabSz="914400" rtl="0" eaLnBrk="1" fontAlgn="base" latinLnBrk="1" hangingPunct="0">
                <a:spcBef>
                  <a:spcPct val="0"/>
                </a:spcBef>
                <a:spcAft>
                  <a:spcPct val="0"/>
                </a:spcAft>
                <a:defRPr sz="1800" kern="1200">
                  <a:solidFill>
                    <a:schemeClr val="tx1"/>
                  </a:solidFill>
                  <a:latin typeface="Arial"/>
                  <a:ea typeface="+mn-ea"/>
                  <a:cs typeface="+mn-cs"/>
                </a:defRPr>
              </a:lvl3pPr>
              <a:lvl4pPr marL="1371600" algn="l" defTabSz="914400" rtl="0" eaLnBrk="1" fontAlgn="base" latinLnBrk="1" hangingPunct="0">
                <a:spcBef>
                  <a:spcPct val="0"/>
                </a:spcBef>
                <a:spcAft>
                  <a:spcPct val="0"/>
                </a:spcAft>
                <a:defRPr sz="1800" kern="1200">
                  <a:solidFill>
                    <a:schemeClr val="tx1"/>
                  </a:solidFill>
                  <a:latin typeface="Arial"/>
                  <a:ea typeface="+mn-ea"/>
                  <a:cs typeface="+mn-cs"/>
                </a:defRPr>
              </a:lvl4pPr>
              <a:lvl5pPr marL="1828800" algn="l" defTabSz="914400" rtl="0" eaLnBrk="1" fontAlgn="base" latinLnBrk="1" hangingPunct="0">
                <a:spcBef>
                  <a:spcPct val="0"/>
                </a:spcBef>
                <a:spcAft>
                  <a:spcPct val="0"/>
                </a:spcAft>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stStyle>
            <a:p>
              <a:pPr algn="ctr"/>
              <a:r>
                <a:rPr lang="en-US" dirty="0">
                  <a:solidFill>
                    <a:srgbClr val="FFFFFF"/>
                  </a:solidFill>
                  <a:sym typeface="Wingdings 3"/>
                </a:rPr>
                <a:t></a:t>
              </a:r>
              <a:endParaRPr lang="en-US" dirty="0">
                <a:solidFill>
                  <a:srgbClr val="FFFFFF"/>
                </a:solidFill>
              </a:endParaRPr>
            </a:p>
          </p:txBody>
        </p:sp>
      </p:grpSp>
      <p:grpSp>
        <p:nvGrpSpPr>
          <p:cNvPr id="33" name="Group 32">
            <a:extLst>
              <a:ext uri="{FF2B5EF4-FFF2-40B4-BE49-F238E27FC236}">
                <a16:creationId xmlns:a16="http://schemas.microsoft.com/office/drawing/2014/main" id="{E6648DCB-C752-4EA4-9B76-1F470B6066B7}"/>
              </a:ext>
            </a:extLst>
          </p:cNvPr>
          <p:cNvGrpSpPr/>
          <p:nvPr/>
        </p:nvGrpSpPr>
        <p:grpSpPr>
          <a:xfrm>
            <a:off x="457200" y="3150907"/>
            <a:ext cx="3624349" cy="646332"/>
            <a:chOff x="8966" y="4068098"/>
            <a:chExt cx="3624349" cy="646332"/>
          </a:xfrm>
        </p:grpSpPr>
        <p:sp>
          <p:nvSpPr>
            <p:cNvPr id="34" name="Rectangle 33">
              <a:extLst>
                <a:ext uri="{FF2B5EF4-FFF2-40B4-BE49-F238E27FC236}">
                  <a16:creationId xmlns:a16="http://schemas.microsoft.com/office/drawing/2014/main" id="{F31A6652-F896-4376-AF91-D806AF931DAC}"/>
                </a:ext>
              </a:extLst>
            </p:cNvPr>
            <p:cNvSpPr/>
            <p:nvPr/>
          </p:nvSpPr>
          <p:spPr>
            <a:xfrm>
              <a:off x="430880" y="4068099"/>
              <a:ext cx="3202435" cy="646331"/>
            </a:xfrm>
            <a:prstGeom prst="rect">
              <a:avLst/>
            </a:prstGeom>
            <a:solidFill>
              <a:schemeClr val="bg1">
                <a:lumMod val="20000"/>
                <a:lumOff val="80000"/>
              </a:schemeClr>
            </a:solidFill>
          </p:spPr>
          <p:txBody>
            <a:bodyPr wrap="square">
              <a:spAutoFit/>
            </a:bodyPr>
            <a:lstStyle/>
            <a:p>
              <a:r>
                <a:rPr lang="da-DK" altLang="en-US" dirty="0">
                  <a:solidFill>
                    <a:srgbClr val="3F403C"/>
                  </a:solidFill>
                </a:rPr>
                <a:t>Accelerated Benefit Riders 101(g)(5) </a:t>
              </a:r>
              <a:endParaRPr lang="en-US" altLang="en-US" dirty="0">
                <a:solidFill>
                  <a:srgbClr val="3F403C"/>
                </a:solidFill>
              </a:endParaRPr>
            </a:p>
          </p:txBody>
        </p:sp>
        <p:sp>
          <p:nvSpPr>
            <p:cNvPr id="35" name="Pentagon 3">
              <a:extLst>
                <a:ext uri="{FF2B5EF4-FFF2-40B4-BE49-F238E27FC236}">
                  <a16:creationId xmlns:a16="http://schemas.microsoft.com/office/drawing/2014/main" id="{15CEF27E-C609-4BD5-894F-09037A57D956}"/>
                </a:ext>
              </a:extLst>
            </p:cNvPr>
            <p:cNvSpPr/>
            <p:nvPr>
              <p:custDataLst>
                <p:tags r:id="rId1"/>
              </p:custDataLst>
            </p:nvPr>
          </p:nvSpPr>
          <p:spPr>
            <a:xfrm>
              <a:off x="8966" y="4068098"/>
              <a:ext cx="427419" cy="646332"/>
            </a:xfrm>
            <a:prstGeom prst="homePlate">
              <a:avLst>
                <a:gd name="adj" fmla="val 0"/>
              </a:avLst>
            </a:prstGeom>
            <a:solidFill>
              <a:schemeClr val="tx2">
                <a:alpha val="90000"/>
              </a:schemeClr>
            </a:solidFill>
            <a:ln>
              <a:noFill/>
            </a:ln>
          </p:spPr>
          <p:style>
            <a:lnRef idx="2">
              <a:schemeClr val="accent1"/>
            </a:lnRef>
            <a:fillRef idx="1">
              <a:schemeClr val="lt1"/>
            </a:fillRef>
            <a:effectRef idx="0">
              <a:schemeClr val="accent1"/>
            </a:effectRef>
            <a:fontRef idx="minor">
              <a:schemeClr val="dk1"/>
            </a:fontRef>
          </p:style>
          <p:txBody>
            <a:bodyPr lIns="137160" rtlCol="0" anchor="ctr"/>
            <a:lstStyle>
              <a:defPPr>
                <a:defRPr lang="en-US"/>
              </a:defPPr>
              <a:lvl1pPr marL="0" algn="l" defTabSz="914400" rtl="0" eaLnBrk="1" fontAlgn="base" latinLnBrk="1" hangingPunct="0">
                <a:spcBef>
                  <a:spcPct val="0"/>
                </a:spcBef>
                <a:spcAft>
                  <a:spcPct val="0"/>
                </a:spcAft>
                <a:defRPr sz="1800" kern="1200">
                  <a:solidFill>
                    <a:schemeClr val="tx1"/>
                  </a:solidFill>
                  <a:latin typeface="Arial"/>
                  <a:ea typeface="+mn-ea"/>
                  <a:cs typeface="+mn-cs"/>
                </a:defRPr>
              </a:lvl1pPr>
              <a:lvl2pPr marL="457200" algn="l" defTabSz="914400" rtl="0" eaLnBrk="1" fontAlgn="base" latinLnBrk="1" hangingPunct="0">
                <a:spcBef>
                  <a:spcPct val="0"/>
                </a:spcBef>
                <a:spcAft>
                  <a:spcPct val="0"/>
                </a:spcAft>
                <a:defRPr sz="1800" kern="1200">
                  <a:solidFill>
                    <a:schemeClr val="tx1"/>
                  </a:solidFill>
                  <a:latin typeface="Arial"/>
                  <a:ea typeface="+mn-ea"/>
                  <a:cs typeface="+mn-cs"/>
                </a:defRPr>
              </a:lvl2pPr>
              <a:lvl3pPr marL="914400" algn="l" defTabSz="914400" rtl="0" eaLnBrk="1" fontAlgn="base" latinLnBrk="1" hangingPunct="0">
                <a:spcBef>
                  <a:spcPct val="0"/>
                </a:spcBef>
                <a:spcAft>
                  <a:spcPct val="0"/>
                </a:spcAft>
                <a:defRPr sz="1800" kern="1200">
                  <a:solidFill>
                    <a:schemeClr val="tx1"/>
                  </a:solidFill>
                  <a:latin typeface="Arial"/>
                  <a:ea typeface="+mn-ea"/>
                  <a:cs typeface="+mn-cs"/>
                </a:defRPr>
              </a:lvl3pPr>
              <a:lvl4pPr marL="1371600" algn="l" defTabSz="914400" rtl="0" eaLnBrk="1" fontAlgn="base" latinLnBrk="1" hangingPunct="0">
                <a:spcBef>
                  <a:spcPct val="0"/>
                </a:spcBef>
                <a:spcAft>
                  <a:spcPct val="0"/>
                </a:spcAft>
                <a:defRPr sz="1800" kern="1200">
                  <a:solidFill>
                    <a:schemeClr val="tx1"/>
                  </a:solidFill>
                  <a:latin typeface="Arial"/>
                  <a:ea typeface="+mn-ea"/>
                  <a:cs typeface="+mn-cs"/>
                </a:defRPr>
              </a:lvl4pPr>
              <a:lvl5pPr marL="1828800" algn="l" defTabSz="914400" rtl="0" eaLnBrk="1" fontAlgn="base" latinLnBrk="1" hangingPunct="0">
                <a:spcBef>
                  <a:spcPct val="0"/>
                </a:spcBef>
                <a:spcAft>
                  <a:spcPct val="0"/>
                </a:spcAft>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stStyle>
            <a:p>
              <a:pPr algn="ctr"/>
              <a:r>
                <a:rPr lang="en-US" dirty="0">
                  <a:solidFill>
                    <a:srgbClr val="FFFFFF"/>
                  </a:solidFill>
                  <a:sym typeface="Wingdings 3"/>
                </a:rPr>
                <a:t></a:t>
              </a:r>
              <a:endParaRPr lang="en-US" dirty="0">
                <a:solidFill>
                  <a:srgbClr val="FFFFFF"/>
                </a:solidFill>
              </a:endParaRPr>
            </a:p>
          </p:txBody>
        </p:sp>
      </p:grpSp>
      <p:graphicFrame>
        <p:nvGraphicFramePr>
          <p:cNvPr id="3" name="Diagram 2">
            <a:extLst>
              <a:ext uri="{FF2B5EF4-FFF2-40B4-BE49-F238E27FC236}">
                <a16:creationId xmlns:a16="http://schemas.microsoft.com/office/drawing/2014/main" id="{D2BDE815-1645-D140-96B9-9E9F5842FDA3}"/>
              </a:ext>
            </a:extLst>
          </p:cNvPr>
          <p:cNvGraphicFramePr/>
          <p:nvPr>
            <p:extLst>
              <p:ext uri="{D42A27DB-BD31-4B8C-83A1-F6EECF244321}">
                <p14:modId xmlns:p14="http://schemas.microsoft.com/office/powerpoint/2010/main" val="1097816637"/>
              </p:ext>
            </p:extLst>
          </p:nvPr>
        </p:nvGraphicFramePr>
        <p:xfrm>
          <a:off x="4561610" y="1338532"/>
          <a:ext cx="4114799" cy="38128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Oval 3">
            <a:extLst>
              <a:ext uri="{FF2B5EF4-FFF2-40B4-BE49-F238E27FC236}">
                <a16:creationId xmlns:a16="http://schemas.microsoft.com/office/drawing/2014/main" id="{CD72232D-E3EE-F441-9905-CAB9E09D7208}"/>
              </a:ext>
            </a:extLst>
          </p:cNvPr>
          <p:cNvSpPr/>
          <p:nvPr/>
        </p:nvSpPr>
        <p:spPr>
          <a:xfrm>
            <a:off x="5829300" y="2595232"/>
            <a:ext cx="1600200" cy="1600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2"/>
                </a:solidFill>
              </a:rPr>
              <a:t>Business Profitability</a:t>
            </a:r>
          </a:p>
        </p:txBody>
      </p:sp>
      <p:sp>
        <p:nvSpPr>
          <p:cNvPr id="5" name="TextBox 4">
            <a:extLst>
              <a:ext uri="{FF2B5EF4-FFF2-40B4-BE49-F238E27FC236}">
                <a16:creationId xmlns:a16="http://schemas.microsoft.com/office/drawing/2014/main" id="{6C74DD8A-34CD-634F-8D0D-5C5ACC7B7DAF}"/>
              </a:ext>
            </a:extLst>
          </p:cNvPr>
          <p:cNvSpPr txBox="1"/>
          <p:nvPr/>
        </p:nvSpPr>
        <p:spPr>
          <a:xfrm>
            <a:off x="149629" y="5527964"/>
            <a:ext cx="8886305" cy="1063336"/>
          </a:xfrm>
          <a:prstGeom prst="rect">
            <a:avLst/>
          </a:prstGeom>
          <a:noFill/>
          <a:ln w="38100">
            <a:noFill/>
            <a:bevel/>
          </a:ln>
        </p:spPr>
        <p:txBody>
          <a:bodyPr vert="horz" wrap="square" lIns="0" tIns="0" rIns="0" bIns="0" rtlCol="0" anchor="b" anchorCtr="0">
            <a:noAutofit/>
          </a:bodyPr>
          <a:lstStyle/>
          <a:p>
            <a:pPr fontAlgn="auto">
              <a:spcAft>
                <a:spcPts val="0"/>
              </a:spcAft>
            </a:pPr>
            <a:r>
              <a:rPr lang="en-US" sz="1000" dirty="0">
                <a:solidFill>
                  <a:schemeClr val="bg1"/>
                </a:solidFill>
              </a:rPr>
              <a:t>Payment of Accelerated Benefits will reduce the Cash Value and Death Benefit otherwise payable under the policy.  Receipt of Accelerated Benefits may be a taxable event, may affect your eligibility for public assistance programs, and may reduce or eliminate other policy and rider benefits.  Please consult your personal tax advisor to determine the tax status of any benefits paid under this rider and with social service agencies concerning how receipt of such a payment will affect you.  Riders are supplemental benefits that can be added to a life insurance policy and are not suitable unless you also have a need for life insurance.  Riders are optional, may require additional premium and may not be available in all states or on all products.  This is not a solicitation of any specific insurance policy.</a:t>
            </a:r>
          </a:p>
        </p:txBody>
      </p:sp>
    </p:spTree>
    <p:extLst>
      <p:ext uri="{BB962C8B-B14F-4D97-AF65-F5344CB8AC3E}">
        <p14:creationId xmlns:p14="http://schemas.microsoft.com/office/powerpoint/2010/main" val="36828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295"/>
</p:tagLst>
</file>

<file path=ppt/tags/tag2.xml><?xml version="1.0" encoding="utf-8"?>
<p:tagLst xmlns:a="http://schemas.openxmlformats.org/drawingml/2006/main" xmlns:r="http://schemas.openxmlformats.org/officeDocument/2006/relationships" xmlns:p="http://schemas.openxmlformats.org/presentationml/2006/main">
  <p:tag name="AS_UNIQUEID" val="295"/>
</p:tagLst>
</file>

<file path=ppt/tags/tag3.xml><?xml version="1.0" encoding="utf-8"?>
<p:tagLst xmlns:a="http://schemas.openxmlformats.org/drawingml/2006/main" xmlns:r="http://schemas.openxmlformats.org/officeDocument/2006/relationships" xmlns:p="http://schemas.openxmlformats.org/presentationml/2006/main">
  <p:tag name="AS_UNIQUEID" val="295"/>
</p:tagLst>
</file>

<file path=ppt/theme/theme1.xml><?xml version="1.0" encoding="utf-8"?>
<a:theme xmlns:a="http://schemas.openxmlformats.org/drawingml/2006/main" name="4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NLG template</Template>
  <TotalTime>33655</TotalTime>
  <Words>1556</Words>
  <Application>Microsoft Office PowerPoint</Application>
  <PresentationFormat>On-screen Show (4:3)</PresentationFormat>
  <Paragraphs>121</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.AppleSystemUIFont</vt:lpstr>
      <vt:lpstr>Arial</vt:lpstr>
      <vt:lpstr>Calibri</vt:lpstr>
      <vt:lpstr>Open Sans Light</vt:lpstr>
      <vt:lpstr>Times New Roman</vt:lpstr>
      <vt:lpstr>4_NLG</vt:lpstr>
      <vt:lpstr>Key Person Life Insurance</vt:lpstr>
      <vt:lpstr>Key Person Planning</vt:lpstr>
      <vt:lpstr>Who is a Key Person?</vt:lpstr>
      <vt:lpstr>Loss of a Key Person</vt:lpstr>
      <vt:lpstr>With Key Person Insurance</vt:lpstr>
      <vt:lpstr>How it Works</vt:lpstr>
      <vt:lpstr>Valuing a Key Person</vt:lpstr>
      <vt:lpstr>Policy Type</vt:lpstr>
      <vt:lpstr>Tax Aspects of Key Person Life Insurance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Related Split Dollar Loans</dc:title>
  <dc:creator>Microsoft Office User</dc:creator>
  <cp:lastModifiedBy>Coates, Laura</cp:lastModifiedBy>
  <cp:revision>491</cp:revision>
  <dcterms:created xsi:type="dcterms:W3CDTF">2017-08-14T13:40:46Z</dcterms:created>
  <dcterms:modified xsi:type="dcterms:W3CDTF">2020-02-10T21:21:36Z</dcterms:modified>
</cp:coreProperties>
</file>