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76" r:id="rId3"/>
  </p:sldMasterIdLst>
  <p:notesMasterIdLst>
    <p:notesMasterId r:id="rId19"/>
  </p:notesMasterIdLst>
  <p:handoutMasterIdLst>
    <p:handoutMasterId r:id="rId20"/>
  </p:handoutMasterIdLst>
  <p:sldIdLst>
    <p:sldId id="324" r:id="rId4"/>
    <p:sldId id="325" r:id="rId5"/>
    <p:sldId id="326" r:id="rId6"/>
    <p:sldId id="337" r:id="rId7"/>
    <p:sldId id="338" r:id="rId8"/>
    <p:sldId id="339" r:id="rId9"/>
    <p:sldId id="340" r:id="rId10"/>
    <p:sldId id="341" r:id="rId11"/>
    <p:sldId id="327" r:id="rId12"/>
    <p:sldId id="354" r:id="rId13"/>
    <p:sldId id="328" r:id="rId14"/>
    <p:sldId id="331" r:id="rId15"/>
    <p:sldId id="317" r:id="rId16"/>
    <p:sldId id="355" r:id="rId17"/>
    <p:sldId id="34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pos="288" userDrawn="1">
          <p15:clr>
            <a:srgbClr val="A4A3A4"/>
          </p15:clr>
        </p15:guide>
        <p15:guide id="4" pos="5472" userDrawn="1">
          <p15:clr>
            <a:srgbClr val="A4A3A4"/>
          </p15:clr>
        </p15:guide>
        <p15:guide id="5" pos="1584" userDrawn="1">
          <p15:clr>
            <a:srgbClr val="A4A3A4"/>
          </p15:clr>
        </p15:guide>
        <p15:guide id="6" pos="4176" userDrawn="1">
          <p15:clr>
            <a:srgbClr val="A4A3A4"/>
          </p15:clr>
        </p15:guide>
        <p15:guide id="7" orient="horz" pos="840" userDrawn="1">
          <p15:clr>
            <a:srgbClr val="A4A3A4"/>
          </p15:clr>
        </p15:guide>
        <p15:guide id="8" orient="horz" pos="4152" userDrawn="1">
          <p15:clr>
            <a:srgbClr val="A4A3A4"/>
          </p15:clr>
        </p15:guide>
        <p15:guide id="9" orient="horz" pos="984" userDrawn="1">
          <p15:clr>
            <a:srgbClr val="A4A3A4"/>
          </p15:clr>
        </p15:guide>
        <p15:guide id="10" orient="horz" pos="25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BCFD4"/>
    <a:srgbClr val="E07424"/>
    <a:srgbClr val="9CB100"/>
    <a:srgbClr val="7DF3F0"/>
    <a:srgbClr val="6AB800"/>
    <a:srgbClr val="616365"/>
    <a:srgbClr val="898C8F"/>
    <a:srgbClr val="B9BBB9"/>
    <a:srgbClr val="3E3F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11"/>
    <p:restoredTop sz="69712" autoAdjust="0"/>
  </p:normalViewPr>
  <p:slideViewPr>
    <p:cSldViewPr snapToGrid="0" snapToObjects="1">
      <p:cViewPr varScale="1">
        <p:scale>
          <a:sx n="94" d="100"/>
          <a:sy n="94" d="100"/>
        </p:scale>
        <p:origin x="66" y="180"/>
      </p:cViewPr>
      <p:guideLst>
        <p:guide pos="2880"/>
        <p:guide pos="288"/>
        <p:guide pos="5472"/>
        <p:guide pos="1584"/>
        <p:guide pos="4176"/>
        <p:guide orient="horz" pos="840"/>
        <p:guide orient="horz" pos="4152"/>
        <p:guide orient="horz" pos="984"/>
        <p:guide orient="horz" pos="2544"/>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2" d="100"/>
          <a:sy n="82" d="100"/>
        </p:scale>
        <p:origin x="203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A5B517-4CFE-2D45-91A3-3394C9B0647E}" type="datetimeFigureOut">
              <a:rPr lang="en-US" smtClean="0"/>
              <a:t>3/26/2019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6" name="Slide Number Placeholder 5"/>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C73D3-F463-F343-9E49-B79B2E059DF4}" type="slidenum">
              <a:rPr lang="en-US" smtClean="0"/>
              <a:t>‹#›</a:t>
            </a:fld>
            <a:endParaRPr lang="en-US" dirty="0"/>
          </a:p>
        </p:txBody>
      </p:sp>
    </p:spTree>
    <p:extLst>
      <p:ext uri="{BB962C8B-B14F-4D97-AF65-F5344CB8AC3E}">
        <p14:creationId xmlns:p14="http://schemas.microsoft.com/office/powerpoint/2010/main" val="141019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B56FF5-97C5-40B4-A82F-5C8F5494E0E1}" type="datetimeFigureOut">
              <a:rPr lang="en-US" smtClean="0"/>
              <a:t>3/26/2019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F353F-216A-471D-A07C-47F0B46A678E}" type="slidenum">
              <a:rPr lang="en-US" smtClean="0"/>
              <a:t>‹#›</a:t>
            </a:fld>
            <a:endParaRPr lang="en-US" dirty="0"/>
          </a:p>
        </p:txBody>
      </p:sp>
    </p:spTree>
    <p:extLst>
      <p:ext uri="{BB962C8B-B14F-4D97-AF65-F5344CB8AC3E}">
        <p14:creationId xmlns:p14="http://schemas.microsoft.com/office/powerpoint/2010/main" val="418152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opportunities for using split dollar loans with permanent life insurance.</a:t>
            </a:r>
          </a:p>
        </p:txBody>
      </p:sp>
      <p:sp>
        <p:nvSpPr>
          <p:cNvPr id="4" name="Slide Number Placeholder 3"/>
          <p:cNvSpPr>
            <a:spLocks noGrp="1"/>
          </p:cNvSpPr>
          <p:nvPr>
            <p:ph type="sldNum" sz="quarter" idx="10"/>
          </p:nvPr>
        </p:nvSpPr>
        <p:spPr/>
        <p:txBody>
          <a:bodyPr/>
          <a:lstStyle/>
          <a:p>
            <a:fld id="{7FCF353F-216A-471D-A07C-47F0B46A678E}" type="slidenum">
              <a:rPr lang="en-US" smtClean="0"/>
              <a:t>1</a:t>
            </a:fld>
            <a:endParaRPr lang="en-US" dirty="0"/>
          </a:p>
        </p:txBody>
      </p:sp>
    </p:spTree>
    <p:extLst>
      <p:ext uri="{BB962C8B-B14F-4D97-AF65-F5344CB8AC3E}">
        <p14:creationId xmlns:p14="http://schemas.microsoft.com/office/powerpoint/2010/main" val="470127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lets you spell out in more detail what the potential benefits of permanent life insurance may be for the client.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CF353F-216A-471D-A07C-47F0B46A6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6865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say:</a:t>
            </a:r>
          </a:p>
          <a:p>
            <a:r>
              <a:rPr lang="en-US" dirty="0"/>
              <a:t>Here you see a flow chart representing the flow of funds and benefits in a loan split dollar.   </a:t>
            </a:r>
          </a:p>
          <a:p>
            <a:endParaRPr lang="en-US" dirty="0"/>
          </a:p>
          <a:p>
            <a:r>
              <a:rPr lang="en-US" dirty="0"/>
              <a:t>The policy</a:t>
            </a:r>
            <a:r>
              <a:rPr lang="en-US" baseline="0" dirty="0"/>
              <a:t> will be owned by the executive.  </a:t>
            </a:r>
          </a:p>
          <a:p>
            <a:endParaRPr lang="en-US" baseline="0" dirty="0"/>
          </a:p>
          <a:p>
            <a:r>
              <a:rPr lang="en-US" baseline="0" dirty="0"/>
              <a:t>The business will pay the premium on the policy and will treat that payment as a loan to the executive.  </a:t>
            </a:r>
          </a:p>
          <a:p>
            <a:endParaRPr lang="en-US" baseline="0" dirty="0"/>
          </a:p>
          <a:p>
            <a:r>
              <a:rPr lang="en-US" baseline="0" dirty="0"/>
              <a:t>To protect the business’ interest in the arrangement, the executive will collaterally assign the policy to the business.  </a:t>
            </a:r>
          </a:p>
          <a:p>
            <a:endParaRPr lang="en-US" baseline="0" dirty="0"/>
          </a:p>
          <a:p>
            <a:r>
              <a:rPr lang="en-US" baseline="0" dirty="0"/>
              <a:t>The executive will pay interest on the loan each year.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FCF353F-216A-471D-A07C-47F0B46A678E}" type="slidenum">
              <a:rPr lang="en-US" smtClean="0"/>
              <a:t>11</a:t>
            </a:fld>
            <a:endParaRPr lang="en-US" dirty="0"/>
          </a:p>
        </p:txBody>
      </p:sp>
    </p:spTree>
    <p:extLst>
      <p:ext uri="{BB962C8B-B14F-4D97-AF65-F5344CB8AC3E}">
        <p14:creationId xmlns:p14="http://schemas.microsoft.com/office/powerpoint/2010/main" val="904805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Say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 couple of technical points that I like to point out about interest on split dollar loans.  First, the rate is set based on the type of loan.  As we move forward, I’ll be happy to go thru these concepts with you.</a:t>
            </a:r>
            <a:r>
              <a:rPr lang="en-US" baseline="0" dirty="0"/>
              <a:t>  What is the minimum interest required under the tax rules?  The minimum interest rate is set by the IRS and will be based on the terms of the loan.  The minimum interest rate required will be based on the rate in effect the month the split dollar loan is made.</a:t>
            </a:r>
            <a:endParaRPr lang="en-US" dirty="0"/>
          </a:p>
          <a:p>
            <a:endParaRPr lang="en-US" dirty="0"/>
          </a:p>
          <a:p>
            <a:r>
              <a:rPr lang="en-US" dirty="0"/>
              <a:t>Next, the interest may be paid annually, out of pocket, by the policy owner.  Or, the interest may be accrued and added to the loan principal.  It will be paid when the split dollar plan is ended.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the policy owner does not pay the interest, or the interest is lower than the minimum required for the loan under the tax rules, then the amount not paid will be treated as taxable income to the executive. “ </a:t>
            </a:r>
            <a:endParaRPr lang="en-US" dirty="0"/>
          </a:p>
        </p:txBody>
      </p:sp>
      <p:sp>
        <p:nvSpPr>
          <p:cNvPr id="4" name="Slide Number Placeholder 3"/>
          <p:cNvSpPr>
            <a:spLocks noGrp="1"/>
          </p:cNvSpPr>
          <p:nvPr>
            <p:ph type="sldNum" sz="quarter" idx="10"/>
          </p:nvPr>
        </p:nvSpPr>
        <p:spPr/>
        <p:txBody>
          <a:bodyPr/>
          <a:lstStyle/>
          <a:p>
            <a:fld id="{7FCF353F-216A-471D-A07C-47F0B46A678E}" type="slidenum">
              <a:rPr lang="en-US" smtClean="0"/>
              <a:t>12</a:t>
            </a:fld>
            <a:endParaRPr lang="en-US" dirty="0"/>
          </a:p>
        </p:txBody>
      </p:sp>
    </p:spTree>
    <p:extLst>
      <p:ext uri="{BB962C8B-B14F-4D97-AF65-F5344CB8AC3E}">
        <p14:creationId xmlns:p14="http://schemas.microsoft.com/office/powerpoint/2010/main" val="1872759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it helpful to position the cash flow of a split dollar loan scenario on scaled down balance sheets.  We have, on the left side a business balance sheet.  On the left side a personal balance sheet.  We’ll start with the client acquiring a personally owned permanent life insurance policy.  When considering how to pay for the premium, we note that the business is in a 21% tax bracket vs. the personal 37% rates.  Using split dollar, we can use the 21% tax bracket to pay for the premium on the policy.  The business pays the premium and treats that payment as a loan.  The policy owner will pay interest to the business – that is treated as taxable income to the business.  The after tax interest is a business asset.  In addition, at some time in the future, let’s say at death or retirement, the policy owner will repay the total loan to the business.  The death benefit would be the source of the repayment in the event of the death of one of the owners.  If the policy has sufficient cash value, it could be used to repay the loan using either policy loans or withdrawals at the owner’s retirement or other separation of service.  At that point, the loan repayment retires the debt and the receivable becomes cash.</a:t>
            </a:r>
          </a:p>
        </p:txBody>
      </p:sp>
      <p:sp>
        <p:nvSpPr>
          <p:cNvPr id="4" name="Slide Number Placeholder 3"/>
          <p:cNvSpPr>
            <a:spLocks noGrp="1"/>
          </p:cNvSpPr>
          <p:nvPr>
            <p:ph type="sldNum" sz="quarter" idx="10"/>
          </p:nvPr>
        </p:nvSpPr>
        <p:spPr/>
        <p:txBody>
          <a:bodyPr/>
          <a:lstStyle/>
          <a:p>
            <a:pPr>
              <a:defRPr/>
            </a:pPr>
            <a:fld id="{0745C023-D198-4C2F-9708-2EB0D1757FA7}" type="slidenum">
              <a:rPr lang="en-US" smtClean="0"/>
              <a:pPr>
                <a:defRPr/>
              </a:pPr>
              <a:t>13</a:t>
            </a:fld>
            <a:endParaRPr lang="en-US" dirty="0"/>
          </a:p>
        </p:txBody>
      </p:sp>
    </p:spTree>
    <p:extLst>
      <p:ext uri="{BB962C8B-B14F-4D97-AF65-F5344CB8AC3E}">
        <p14:creationId xmlns:p14="http://schemas.microsoft.com/office/powerpoint/2010/main" val="593612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u="sng" dirty="0"/>
              <a:t>What to say:</a:t>
            </a:r>
            <a:r>
              <a:rPr lang="en-US" u="none" dirty="0"/>
              <a:t> When the split dollar plan terminates the business will, generally, have all that cash on its balance sheet.  There are a couple of scenarios on how that cash can be put to use.  It might be distributed to you either as compensation or a dividend.  Or, the funds may be used as part of a buy sells funding.  Or, the funds may be used to help pay for other business expenses, including other benefit plans for other employees.  The tax result will wholly depend on how you characterize the distribution.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45C023-D198-4C2F-9708-2EB0D1757F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557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our next steps.  The key is to look at what is important to you and whether split dollar or any of the other executive benefits programs are appropriate to your situation.</a:t>
            </a:r>
          </a:p>
        </p:txBody>
      </p:sp>
      <p:sp>
        <p:nvSpPr>
          <p:cNvPr id="4" name="Slide Number Placeholder 3"/>
          <p:cNvSpPr>
            <a:spLocks noGrp="1"/>
          </p:cNvSpPr>
          <p:nvPr>
            <p:ph type="sldNum" sz="quarter" idx="10"/>
          </p:nvPr>
        </p:nvSpPr>
        <p:spPr/>
        <p:txBody>
          <a:bodyPr/>
          <a:lstStyle/>
          <a:p>
            <a:fld id="{7FCF353F-216A-471D-A07C-47F0B46A678E}" type="slidenum">
              <a:rPr lang="en-US" smtClean="0"/>
              <a:t>15</a:t>
            </a:fld>
            <a:endParaRPr lang="en-US" dirty="0"/>
          </a:p>
        </p:txBody>
      </p:sp>
    </p:spTree>
    <p:extLst>
      <p:ext uri="{BB962C8B-B14F-4D97-AF65-F5344CB8AC3E}">
        <p14:creationId xmlns:p14="http://schemas.microsoft.com/office/powerpoint/2010/main" val="1087792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say:  “Let’s talk about our sample business owners.  Mike and Annie are 50/50 owners.  Their business is successful and we know that their cash flow is sufficient to provide themselves with additional personal benefits.  As we’ve discussed, it’s great that you and your business are in a similar situation.  Just to make sure we’re on the same page, you told me that you’re currently _____(FILL IN THE BLANKS)______.”</a:t>
            </a:r>
          </a:p>
          <a:p>
            <a:endParaRPr lang="en-US" dirty="0"/>
          </a:p>
        </p:txBody>
      </p:sp>
      <p:sp>
        <p:nvSpPr>
          <p:cNvPr id="4" name="Slide Number Placeholder 3"/>
          <p:cNvSpPr>
            <a:spLocks noGrp="1"/>
          </p:cNvSpPr>
          <p:nvPr>
            <p:ph type="sldNum" sz="quarter" idx="10"/>
          </p:nvPr>
        </p:nvSpPr>
        <p:spPr/>
        <p:txBody>
          <a:bodyPr/>
          <a:lstStyle/>
          <a:p>
            <a:fld id="{7FCF353F-216A-471D-A07C-47F0B46A678E}" type="slidenum">
              <a:rPr lang="en-US" smtClean="0"/>
              <a:t>2</a:t>
            </a:fld>
            <a:endParaRPr lang="en-US" dirty="0"/>
          </a:p>
        </p:txBody>
      </p:sp>
    </p:spTree>
    <p:extLst>
      <p:ext uri="{BB962C8B-B14F-4D97-AF65-F5344CB8AC3E}">
        <p14:creationId xmlns:p14="http://schemas.microsoft.com/office/powerpoint/2010/main" val="68264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say:  Just read the slide as it builds</a:t>
            </a:r>
          </a:p>
        </p:txBody>
      </p:sp>
      <p:sp>
        <p:nvSpPr>
          <p:cNvPr id="4" name="Slide Number Placeholder 3"/>
          <p:cNvSpPr>
            <a:spLocks noGrp="1"/>
          </p:cNvSpPr>
          <p:nvPr>
            <p:ph type="sldNum" sz="quarter" idx="10"/>
          </p:nvPr>
        </p:nvSpPr>
        <p:spPr/>
        <p:txBody>
          <a:bodyPr/>
          <a:lstStyle/>
          <a:p>
            <a:fld id="{7FCF353F-216A-471D-A07C-47F0B46A678E}" type="slidenum">
              <a:rPr lang="en-US" smtClean="0"/>
              <a:t>3</a:t>
            </a:fld>
            <a:endParaRPr lang="en-US" dirty="0"/>
          </a:p>
        </p:txBody>
      </p:sp>
    </p:spTree>
    <p:extLst>
      <p:ext uri="{BB962C8B-B14F-4D97-AF65-F5344CB8AC3E}">
        <p14:creationId xmlns:p14="http://schemas.microsoft.com/office/powerpoint/2010/main" val="342345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say:  “Let’s dig a little deeper into these ideas.  I call it understanding the Why?  First, our business owners want a plan that provides flexibility in both participation and contributions.  They want to be able to provide benefits to themselves and not necessarily their other key people or the so called rank and file employees in their business.  The flexibility to select the individuals to benefit from a special program is important to preserve and award excellent work (when the benefit is for an employee) and to reward themselves as the owners of the business.  They also recognize that financial situations can change.  Cash flow available for a special benefit may vary each year.  They don’t want to be locked into set amounts each year.</a:t>
            </a:r>
          </a:p>
          <a:p>
            <a:endParaRPr lang="en-US" dirty="0"/>
          </a:p>
          <a:p>
            <a:r>
              <a:rPr lang="en-US" dirty="0"/>
              <a:t>“The good news is that there is a category of benefits – called non qualified plans – that allows for this type of flexibility.  </a:t>
            </a:r>
          </a:p>
          <a:p>
            <a:endParaRPr lang="en-US" dirty="0"/>
          </a:p>
          <a:p>
            <a:r>
              <a:rPr lang="en-US" dirty="0"/>
              <a:t>“Is this a concern that you have as we build out a plan for you?”</a:t>
            </a:r>
          </a:p>
          <a:p>
            <a:endParaRPr lang="en-US" dirty="0"/>
          </a:p>
        </p:txBody>
      </p:sp>
      <p:sp>
        <p:nvSpPr>
          <p:cNvPr id="4" name="Slide Number Placeholder 3"/>
          <p:cNvSpPr>
            <a:spLocks noGrp="1"/>
          </p:cNvSpPr>
          <p:nvPr>
            <p:ph type="sldNum" sz="quarter" idx="10"/>
          </p:nvPr>
        </p:nvSpPr>
        <p:spPr/>
        <p:txBody>
          <a:bodyPr/>
          <a:lstStyle/>
          <a:p>
            <a:fld id="{7FCF353F-216A-471D-A07C-47F0B46A678E}" type="slidenum">
              <a:rPr lang="en-US" smtClean="0"/>
              <a:t>4</a:t>
            </a:fld>
            <a:endParaRPr lang="en-US" dirty="0"/>
          </a:p>
        </p:txBody>
      </p:sp>
    </p:spTree>
    <p:extLst>
      <p:ext uri="{BB962C8B-B14F-4D97-AF65-F5344CB8AC3E}">
        <p14:creationId xmlns:p14="http://schemas.microsoft.com/office/powerpoint/2010/main" val="2402838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say:  “For our sample client – they feel that any program they put in place needs to have a minimal impact on their balance sheet.  They also want to be able to control the timing of funds moving on or off the balance sheet.”</a:t>
            </a:r>
          </a:p>
        </p:txBody>
      </p:sp>
      <p:sp>
        <p:nvSpPr>
          <p:cNvPr id="4" name="Slide Number Placeholder 3"/>
          <p:cNvSpPr>
            <a:spLocks noGrp="1"/>
          </p:cNvSpPr>
          <p:nvPr>
            <p:ph type="sldNum" sz="quarter" idx="10"/>
          </p:nvPr>
        </p:nvSpPr>
        <p:spPr/>
        <p:txBody>
          <a:bodyPr/>
          <a:lstStyle/>
          <a:p>
            <a:fld id="{7FCF353F-216A-471D-A07C-47F0B46A678E}" type="slidenum">
              <a:rPr lang="en-US" smtClean="0"/>
              <a:t>5</a:t>
            </a:fld>
            <a:endParaRPr lang="en-US" dirty="0"/>
          </a:p>
        </p:txBody>
      </p:sp>
    </p:spTree>
    <p:extLst>
      <p:ext uri="{BB962C8B-B14F-4D97-AF65-F5344CB8AC3E}">
        <p14:creationId xmlns:p14="http://schemas.microsoft.com/office/powerpoint/2010/main" val="33487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say: “As we’ve been talking about, in the non qualified plan world there are a number of different tax outcomes possible.  For the client’s we’re talking about today, they have a strong preference to minimize current tax costs and personal out of pocket cash flow.  With that, they also don’t want to sacrifice potential tax efficiencies during the accumulation and distribution phases of the plan.  That simply means that they want to see if there is a plan that may provide tax benefits all the way thru.</a:t>
            </a:r>
          </a:p>
          <a:p>
            <a:endParaRPr lang="en-US" dirty="0"/>
          </a:p>
          <a:p>
            <a:r>
              <a:rPr lang="en-US" dirty="0"/>
              <a:t>“The good news is that depending upon the specifics of each situation, non qualified plans can be molded to be very tax efficient in all elements of the program.”</a:t>
            </a:r>
          </a:p>
        </p:txBody>
      </p:sp>
      <p:sp>
        <p:nvSpPr>
          <p:cNvPr id="4" name="Slide Number Placeholder 3"/>
          <p:cNvSpPr>
            <a:spLocks noGrp="1"/>
          </p:cNvSpPr>
          <p:nvPr>
            <p:ph type="sldNum" sz="quarter" idx="10"/>
          </p:nvPr>
        </p:nvSpPr>
        <p:spPr/>
        <p:txBody>
          <a:bodyPr/>
          <a:lstStyle/>
          <a:p>
            <a:fld id="{7FCF353F-216A-471D-A07C-47F0B46A678E}" type="slidenum">
              <a:rPr lang="en-US" smtClean="0"/>
              <a:t>6</a:t>
            </a:fld>
            <a:endParaRPr lang="en-US" dirty="0"/>
          </a:p>
        </p:txBody>
      </p:sp>
    </p:spTree>
    <p:extLst>
      <p:ext uri="{BB962C8B-B14F-4D97-AF65-F5344CB8AC3E}">
        <p14:creationId xmlns:p14="http://schemas.microsoft.com/office/powerpoint/2010/main" val="334028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say:  “Why is important to our client’s to have a plan that may provide access to them or their families in the case of death </a:t>
            </a:r>
            <a:r>
              <a:rPr lang="en-US"/>
              <a:t>or illness?  </a:t>
            </a:r>
            <a:r>
              <a:rPr lang="en-US" dirty="0"/>
              <a:t>For instance, it’s not hard to imagine what might happen to you and your family if you became too ill to work.  Walk it thru in your mind.  Put yourself in the situation.  Think about what happens, not only to you and your family but to your business and to your co owners.</a:t>
            </a:r>
          </a:p>
          <a:p>
            <a:endParaRPr lang="en-US" dirty="0"/>
          </a:p>
          <a:p>
            <a:r>
              <a:rPr lang="en-US" dirty="0"/>
              <a:t>“Do the same walk thru thinking about what things look like financially if you had died yesterday.  This isn’t always an easy exercise but it is vital to you and your family.’</a:t>
            </a:r>
          </a:p>
          <a:p>
            <a:endParaRPr lang="en-US" dirty="0"/>
          </a:p>
          <a:p>
            <a:r>
              <a:rPr lang="en-US" dirty="0"/>
              <a:t>[At this point you may also want to share some personal stories about the “die too soon, become ill” scenarios.]</a:t>
            </a:r>
          </a:p>
        </p:txBody>
      </p:sp>
      <p:sp>
        <p:nvSpPr>
          <p:cNvPr id="4" name="Slide Number Placeholder 3"/>
          <p:cNvSpPr>
            <a:spLocks noGrp="1"/>
          </p:cNvSpPr>
          <p:nvPr>
            <p:ph type="sldNum" sz="quarter" idx="10"/>
          </p:nvPr>
        </p:nvSpPr>
        <p:spPr/>
        <p:txBody>
          <a:bodyPr/>
          <a:lstStyle/>
          <a:p>
            <a:fld id="{7FCF353F-216A-471D-A07C-47F0B46A678E}" type="slidenum">
              <a:rPr lang="en-US" smtClean="0"/>
              <a:t>7</a:t>
            </a:fld>
            <a:endParaRPr lang="en-US" dirty="0"/>
          </a:p>
        </p:txBody>
      </p:sp>
    </p:spTree>
    <p:extLst>
      <p:ext uri="{BB962C8B-B14F-4D97-AF65-F5344CB8AC3E}">
        <p14:creationId xmlns:p14="http://schemas.microsoft.com/office/powerpoint/2010/main" val="179123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say:  “So we’ve had a quick exercise thinking about one side of the benefit spectrum (how to take care of you and your family in the case you die too soon or become ill).  On the happier side, our clients’ in this example are laser focused on the accumulation of funds for their retirement.  In addition to wanting to accumulate sufficient funds for a comfortable retirement, they also want to understand whether tax free income is available.  They are also concerned about out living their income sources. </a:t>
            </a:r>
          </a:p>
          <a:p>
            <a:endParaRPr lang="en-US" dirty="0"/>
          </a:p>
          <a:p>
            <a:r>
              <a:rPr lang="en-US" dirty="0"/>
              <a:t>“Does this feel familiar to you too?”</a:t>
            </a:r>
          </a:p>
        </p:txBody>
      </p:sp>
      <p:sp>
        <p:nvSpPr>
          <p:cNvPr id="4" name="Slide Number Placeholder 3"/>
          <p:cNvSpPr>
            <a:spLocks noGrp="1"/>
          </p:cNvSpPr>
          <p:nvPr>
            <p:ph type="sldNum" sz="quarter" idx="10"/>
          </p:nvPr>
        </p:nvSpPr>
        <p:spPr/>
        <p:txBody>
          <a:bodyPr/>
          <a:lstStyle/>
          <a:p>
            <a:fld id="{7FCF353F-216A-471D-A07C-47F0B46A678E}" type="slidenum">
              <a:rPr lang="en-US" smtClean="0"/>
              <a:t>8</a:t>
            </a:fld>
            <a:endParaRPr lang="en-US" dirty="0"/>
          </a:p>
        </p:txBody>
      </p:sp>
    </p:spTree>
    <p:extLst>
      <p:ext uri="{BB962C8B-B14F-4D97-AF65-F5344CB8AC3E}">
        <p14:creationId xmlns:p14="http://schemas.microsoft.com/office/powerpoint/2010/main" val="70400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say:  “With the answers that you’ve given on the elements that are key to you, a concept called split dollar with permanent life insurance may be the program best suited to you.  This is an IRS approved program, with the requirements clearly set out by the Treasury department in certain IRS regulations.  </a:t>
            </a:r>
          </a:p>
          <a:p>
            <a:endParaRPr lang="en-US" dirty="0"/>
          </a:p>
          <a:p>
            <a:r>
              <a:rPr lang="en-US" dirty="0"/>
              <a:t>“The concept let’s you use your low C Corporation tax rate (which is now at 21% for federal tax purposes) to pay for the premium on your personally owned life insurance.  Basically, you use your business after tax cash flow to pay for the premium on the permanent life insurance and the insurance may provided you with the benefits you want.</a:t>
            </a:r>
          </a:p>
        </p:txBody>
      </p:sp>
      <p:sp>
        <p:nvSpPr>
          <p:cNvPr id="4" name="Slide Number Placeholder 3"/>
          <p:cNvSpPr>
            <a:spLocks noGrp="1"/>
          </p:cNvSpPr>
          <p:nvPr>
            <p:ph type="sldNum" sz="quarter" idx="10"/>
          </p:nvPr>
        </p:nvSpPr>
        <p:spPr/>
        <p:txBody>
          <a:bodyPr/>
          <a:lstStyle/>
          <a:p>
            <a:fld id="{7FCF353F-216A-471D-A07C-47F0B46A678E}" type="slidenum">
              <a:rPr lang="en-US" smtClean="0"/>
              <a:t>9</a:t>
            </a:fld>
            <a:endParaRPr lang="en-US" dirty="0"/>
          </a:p>
        </p:txBody>
      </p:sp>
    </p:spTree>
    <p:extLst>
      <p:ext uri="{BB962C8B-B14F-4D97-AF65-F5344CB8AC3E}">
        <p14:creationId xmlns:p14="http://schemas.microsoft.com/office/powerpoint/2010/main" val="2362990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A0BAAF4-C130-4655-8CCD-0DF0412302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8"/>
            <a:ext cx="9143999" cy="4523512"/>
          </a:xfrm>
          <a:prstGeom prst="rect">
            <a:avLst/>
          </a:prstGeom>
        </p:spPr>
      </p:pic>
      <p:grpSp>
        <p:nvGrpSpPr>
          <p:cNvPr id="4" name="Group 3"/>
          <p:cNvGrpSpPr/>
          <p:nvPr userDrawn="1"/>
        </p:nvGrpSpPr>
        <p:grpSpPr>
          <a:xfrm>
            <a:off x="457200" y="-1"/>
            <a:ext cx="3042062" cy="1694815"/>
            <a:chOff x="457200" y="-1"/>
            <a:chExt cx="3042062" cy="1694815"/>
          </a:xfrm>
        </p:grpSpPr>
        <p:sp>
          <p:nvSpPr>
            <p:cNvPr id="22" name="Rectangle 21"/>
            <p:cNvSpPr/>
            <p:nvPr userDrawn="1"/>
          </p:nvSpPr>
          <p:spPr>
            <a:xfrm>
              <a:off x="457200" y="-1"/>
              <a:ext cx="3042062" cy="1694815"/>
            </a:xfrm>
            <a:prstGeom prst="rect">
              <a:avLst/>
            </a:prstGeom>
            <a:solidFill>
              <a:schemeClr val="tx2">
                <a:alpha val="8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9893" y="508944"/>
              <a:ext cx="2416676" cy="944664"/>
            </a:xfrm>
            <a:prstGeom prst="rect">
              <a:avLst/>
            </a:prstGeom>
          </p:spPr>
        </p:pic>
      </p:grpSp>
      <p:sp>
        <p:nvSpPr>
          <p:cNvPr id="15" name="Rectangle 14">
            <a:extLst>
              <a:ext uri="{FF2B5EF4-FFF2-40B4-BE49-F238E27FC236}">
                <a16:creationId xmlns:a16="http://schemas.microsoft.com/office/drawing/2014/main" id="{5E87A280-8CF3-4D6F-8BCA-5DB572C90955}"/>
              </a:ext>
            </a:extLst>
          </p:cNvPr>
          <p:cNvSpPr/>
          <p:nvPr userDrawn="1"/>
        </p:nvSpPr>
        <p:spPr>
          <a:xfrm>
            <a:off x="523182" y="4902145"/>
            <a:ext cx="8153060" cy="9325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fontAlgn="base">
              <a:spcBef>
                <a:spcPct val="0"/>
              </a:spcBef>
              <a:spcAft>
                <a:spcPts val="600"/>
              </a:spcAft>
              <a:defRPr/>
            </a:pPr>
            <a:r>
              <a:rPr lang="en-US" sz="900" b="1" kern="1200" dirty="0">
                <a:solidFill>
                  <a:schemeClr val="tx1"/>
                </a:solidFill>
                <a:latin typeface="+mn-lt"/>
                <a:ea typeface="+mn-ea"/>
                <a:cs typeface="+mn-cs"/>
              </a:rPr>
              <a:t>Products issued by: </a:t>
            </a:r>
          </a:p>
          <a:p>
            <a:pPr algn="just" defTabSz="457200" fontAlgn="base">
              <a:spcBef>
                <a:spcPct val="0"/>
              </a:spcBef>
              <a:spcAft>
                <a:spcPts val="600"/>
              </a:spcAft>
              <a:defRPr/>
            </a:pPr>
            <a:r>
              <a:rPr lang="en-US" sz="1400" b="1" kern="1200" dirty="0">
                <a:solidFill>
                  <a:schemeClr val="tx1"/>
                </a:solidFill>
                <a:latin typeface="+mn-lt"/>
                <a:ea typeface="+mn-ea"/>
                <a:cs typeface="+mn-cs"/>
              </a:rPr>
              <a:t>National Life Insurance Company</a:t>
            </a:r>
            <a:r>
              <a:rPr lang="en-US" sz="1400" b="1" kern="1200" baseline="30000" dirty="0">
                <a:solidFill>
                  <a:schemeClr val="tx1"/>
                </a:solidFill>
                <a:latin typeface="+mn-lt"/>
                <a:ea typeface="+mn-ea"/>
                <a:cs typeface="+mn-cs"/>
              </a:rPr>
              <a:t>®</a:t>
            </a:r>
            <a:r>
              <a:rPr lang="en-US" sz="1400" b="1" kern="1200" dirty="0">
                <a:solidFill>
                  <a:schemeClr val="tx1"/>
                </a:solidFill>
                <a:latin typeface="+mn-lt"/>
                <a:ea typeface="+mn-ea"/>
                <a:cs typeface="+mn-cs"/>
              </a:rPr>
              <a:t> | Life Insurance Company of the Southwest</a:t>
            </a:r>
            <a:r>
              <a:rPr lang="en-US" sz="1400" b="1" kern="1200" baseline="30000" dirty="0">
                <a:solidFill>
                  <a:schemeClr val="tx1"/>
                </a:solidFill>
                <a:latin typeface="+mn-lt"/>
                <a:ea typeface="+mn-ea"/>
                <a:cs typeface="+mn-cs"/>
              </a:rPr>
              <a:t>®</a:t>
            </a:r>
            <a:endParaRPr lang="en-US" sz="1400" kern="1200" dirty="0">
              <a:solidFill>
                <a:schemeClr val="tx1"/>
              </a:solidFill>
              <a:latin typeface="+mn-lt"/>
              <a:ea typeface="+mn-ea"/>
              <a:cs typeface="+mn-cs"/>
            </a:endParaRPr>
          </a:p>
          <a:p>
            <a:pPr algn="just" defTabSz="457200" fontAlgn="base">
              <a:spcBef>
                <a:spcPct val="0"/>
              </a:spcBef>
              <a:spcAft>
                <a:spcPts val="600"/>
              </a:spcAft>
              <a:defRPr/>
            </a:pPr>
            <a:r>
              <a:rPr lang="en-US" sz="900" kern="1200" dirty="0">
                <a:solidFill>
                  <a:schemeClr val="tx1"/>
                </a:solidFill>
                <a:latin typeface="+mn-lt"/>
                <a:ea typeface="+mn-ea"/>
                <a:cs typeface="+mn-cs"/>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p>
        </p:txBody>
      </p:sp>
      <p:sp>
        <p:nvSpPr>
          <p:cNvPr id="16" name="Date Placeholder 3">
            <a:extLst>
              <a:ext uri="{FF2B5EF4-FFF2-40B4-BE49-F238E27FC236}">
                <a16:creationId xmlns:a16="http://schemas.microsoft.com/office/drawing/2014/main" id="{4C5B22FA-5506-40AD-96F1-7D406B5C25B0}"/>
              </a:ext>
            </a:extLst>
          </p:cNvPr>
          <p:cNvSpPr txBox="1">
            <a:spLocks/>
          </p:cNvSpPr>
          <p:nvPr userDrawn="1"/>
        </p:nvSpPr>
        <p:spPr>
          <a:xfrm>
            <a:off x="6912203" y="6625588"/>
            <a:ext cx="2057400" cy="115416"/>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50" dirty="0">
                <a:solidFill>
                  <a:schemeClr val="tx1"/>
                </a:solidFill>
                <a:latin typeface="+mn-lt"/>
              </a:rPr>
              <a:t>Copyright © 2019, National</a:t>
            </a:r>
            <a:r>
              <a:rPr lang="en-US" sz="750" baseline="0" dirty="0">
                <a:solidFill>
                  <a:schemeClr val="tx1"/>
                </a:solidFill>
                <a:latin typeface="+mn-lt"/>
              </a:rPr>
              <a:t> Life Group</a:t>
            </a:r>
            <a:endParaRPr lang="en-US" sz="750" dirty="0">
              <a:solidFill>
                <a:schemeClr val="tx1"/>
              </a:solidFill>
              <a:latin typeface="+mn-lt"/>
            </a:endParaRPr>
          </a:p>
        </p:txBody>
      </p:sp>
      <p:sp>
        <p:nvSpPr>
          <p:cNvPr id="17" name="Title 1">
            <a:extLst>
              <a:ext uri="{FF2B5EF4-FFF2-40B4-BE49-F238E27FC236}">
                <a16:creationId xmlns:a16="http://schemas.microsoft.com/office/drawing/2014/main" id="{EE9D5CCC-2469-4A56-AACF-85521C7F8B45}"/>
              </a:ext>
            </a:extLst>
          </p:cNvPr>
          <p:cNvSpPr>
            <a:spLocks noGrp="1"/>
          </p:cNvSpPr>
          <p:nvPr>
            <p:ph type="ctrTitle"/>
          </p:nvPr>
        </p:nvSpPr>
        <p:spPr>
          <a:xfrm>
            <a:off x="457199" y="3358555"/>
            <a:ext cx="8686801" cy="932563"/>
          </a:xfrm>
          <a:solidFill>
            <a:schemeClr val="tx2">
              <a:alpha val="90000"/>
            </a:schemeClr>
          </a:solidFill>
        </p:spPr>
        <p:txBody>
          <a:bodyPr wrap="square" lIns="182880" tIns="182880" rIns="182880" bIns="137160" anchor="b" anchorCtr="0">
            <a:spAutoFit/>
          </a:bodyPr>
          <a:lstStyle>
            <a:lvl1pPr marL="7938" indent="0" algn="l">
              <a:tabLst/>
              <a:defRPr sz="4400"/>
            </a:lvl1pPr>
          </a:lstStyle>
          <a:p>
            <a:r>
              <a:rPr lang="en-US"/>
              <a:t>Click to edit Master title style</a:t>
            </a:r>
            <a:endParaRPr lang="en-US" dirty="0"/>
          </a:p>
        </p:txBody>
      </p:sp>
      <p:sp>
        <p:nvSpPr>
          <p:cNvPr id="21" name="Subtitle 2">
            <a:extLst>
              <a:ext uri="{FF2B5EF4-FFF2-40B4-BE49-F238E27FC236}">
                <a16:creationId xmlns:a16="http://schemas.microsoft.com/office/drawing/2014/main" id="{709D69CF-0AEB-4F61-B571-F0B406129FBD}"/>
              </a:ext>
            </a:extLst>
          </p:cNvPr>
          <p:cNvSpPr>
            <a:spLocks noGrp="1"/>
          </p:cNvSpPr>
          <p:nvPr>
            <p:ph type="subTitle" idx="1"/>
          </p:nvPr>
        </p:nvSpPr>
        <p:spPr>
          <a:xfrm>
            <a:off x="2599182" y="4291118"/>
            <a:ext cx="6544817" cy="517065"/>
          </a:xfrm>
          <a:solidFill>
            <a:schemeClr val="bg1"/>
          </a:solidFill>
        </p:spPr>
        <p:txBody>
          <a:bodyPr wrap="square" lIns="182880" tIns="91440" bIns="91440" anchor="t" anchorCtr="0">
            <a:spAutoFit/>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TextBox 22">
            <a:extLst>
              <a:ext uri="{FF2B5EF4-FFF2-40B4-BE49-F238E27FC236}">
                <a16:creationId xmlns:a16="http://schemas.microsoft.com/office/drawing/2014/main" id="{9D7AA4EF-80D0-40AC-93CD-71DB43E7E42C}"/>
              </a:ext>
            </a:extLst>
          </p:cNvPr>
          <p:cNvSpPr txBox="1"/>
          <p:nvPr userDrawn="1"/>
        </p:nvSpPr>
        <p:spPr>
          <a:xfrm>
            <a:off x="528222" y="5928671"/>
            <a:ext cx="8229600" cy="175433"/>
          </a:xfrm>
          <a:prstGeom prst="rect">
            <a:avLst/>
          </a:prstGeom>
          <a:noFill/>
          <a:ln>
            <a:solidFill>
              <a:schemeClr val="bg2"/>
            </a:solidFill>
          </a:ln>
        </p:spPr>
        <p:txBody>
          <a:bodyPr wrap="square" lIns="45720" tIns="18288" rIns="45720" bIns="18288" rtlCol="0">
            <a:spAutoFit/>
          </a:bodyPr>
          <a:lstStyle/>
          <a:p>
            <a:pPr algn="l"/>
            <a:r>
              <a:rPr lang="en-US" sz="900" dirty="0">
                <a:solidFill>
                  <a:schemeClr val="tx1"/>
                </a:solidFill>
                <a:latin typeface="Arial" charset="0"/>
                <a:ea typeface="Arial" charset="0"/>
                <a:cs typeface="Arial" charset="0"/>
              </a:rPr>
              <a:t>No bank or credit union guarantee | Not a deposit | Not FDIC/NCUA insured | May lose value | Not insured by any federal or state government agency</a:t>
            </a:r>
          </a:p>
        </p:txBody>
      </p:sp>
      <p:sp>
        <p:nvSpPr>
          <p:cNvPr id="26" name="Rectangle 25">
            <a:extLst>
              <a:ext uri="{FF2B5EF4-FFF2-40B4-BE49-F238E27FC236}">
                <a16:creationId xmlns:a16="http://schemas.microsoft.com/office/drawing/2014/main" id="{6167FC2E-B676-4F4E-8D8D-2D848FDA74D1}"/>
              </a:ext>
            </a:extLst>
          </p:cNvPr>
          <p:cNvSpPr/>
          <p:nvPr userDrawn="1"/>
        </p:nvSpPr>
        <p:spPr>
          <a:xfrm>
            <a:off x="2439506" y="6105849"/>
            <a:ext cx="4320413" cy="230832"/>
          </a:xfrm>
          <a:prstGeom prst="rect">
            <a:avLst/>
          </a:prstGeom>
        </p:spPr>
        <p:txBody>
          <a:bodyPr wrap="none">
            <a:spAutoFit/>
          </a:bodyPr>
          <a:lstStyle/>
          <a:p>
            <a:pPr algn="ctr"/>
            <a:r>
              <a:rPr lang="en-US" sz="900" dirty="0">
                <a:solidFill>
                  <a:schemeClr val="tx1"/>
                </a:solidFill>
                <a:latin typeface="Arial" charset="0"/>
                <a:ea typeface="Arial" charset="0"/>
                <a:cs typeface="Arial" charset="0"/>
              </a:rPr>
              <a:t>Guarantees are dependent upon the claims-paying ability of the issuing company</a:t>
            </a:r>
          </a:p>
        </p:txBody>
      </p:sp>
      <p:sp>
        <p:nvSpPr>
          <p:cNvPr id="27" name="TextBox 26">
            <a:extLst>
              <a:ext uri="{FF2B5EF4-FFF2-40B4-BE49-F238E27FC236}">
                <a16:creationId xmlns:a16="http://schemas.microsoft.com/office/drawing/2014/main" id="{B349205A-43DF-4BB2-B8A3-976269D29342}"/>
              </a:ext>
            </a:extLst>
          </p:cNvPr>
          <p:cNvSpPr txBox="1"/>
          <p:nvPr userDrawn="1"/>
        </p:nvSpPr>
        <p:spPr>
          <a:xfrm>
            <a:off x="226243" y="6531726"/>
            <a:ext cx="1800520" cy="230832"/>
          </a:xfrm>
          <a:prstGeom prst="rect">
            <a:avLst/>
          </a:prstGeom>
          <a:noFill/>
        </p:spPr>
        <p:txBody>
          <a:bodyPr wrap="square" rtlCol="0">
            <a:spAutoFit/>
          </a:bodyPr>
          <a:lstStyle/>
          <a:p>
            <a:r>
              <a:rPr lang="en-US" sz="900" dirty="0">
                <a:solidFill>
                  <a:schemeClr val="tx1"/>
                </a:solidFill>
              </a:rPr>
              <a:t>TC 106705(0319)3</a:t>
            </a:r>
          </a:p>
        </p:txBody>
      </p:sp>
    </p:spTree>
    <p:extLst>
      <p:ext uri="{BB962C8B-B14F-4D97-AF65-F5344CB8AC3E}">
        <p14:creationId xmlns:p14="http://schemas.microsoft.com/office/powerpoint/2010/main" val="160904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88" userDrawn="1">
          <p15:clr>
            <a:srgbClr val="FBAE40"/>
          </p15:clr>
        </p15:guide>
        <p15:guide id="4" pos="54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3558048" y="1425808"/>
            <a:ext cx="5615722"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629" h="580877">
                <a:moveTo>
                  <a:pt x="0" y="580776"/>
                </a:moveTo>
                <a:lnTo>
                  <a:pt x="1051197" y="0"/>
                </a:lnTo>
                <a:lnTo>
                  <a:pt x="7484135" y="0"/>
                </a:lnTo>
                <a:cubicBezTo>
                  <a:pt x="7485882" y="290438"/>
                  <a:pt x="7485882" y="579476"/>
                  <a:pt x="7487629"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endParaRPr lang="en-US" dirty="0"/>
          </a:p>
        </p:txBody>
      </p:sp>
      <p:sp>
        <p:nvSpPr>
          <p:cNvPr id="11" name="Content Placeholder 2"/>
          <p:cNvSpPr>
            <a:spLocks noGrp="1"/>
          </p:cNvSpPr>
          <p:nvPr>
            <p:ph idx="10"/>
          </p:nvPr>
        </p:nvSpPr>
        <p:spPr>
          <a:xfrm>
            <a:off x="2714498" y="2569904"/>
            <a:ext cx="6474463"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8621174"/>
              <a:gd name="connsiteY0" fmla="*/ 580776 h 580877"/>
              <a:gd name="connsiteX1" fmla="*/ 1051197 w 8621174"/>
              <a:gd name="connsiteY1" fmla="*/ 0 h 580877"/>
              <a:gd name="connsiteX2" fmla="*/ 8621172 w 8621174"/>
              <a:gd name="connsiteY2" fmla="*/ 0 h 580877"/>
              <a:gd name="connsiteX3" fmla="*/ 7487629 w 8621174"/>
              <a:gd name="connsiteY3" fmla="*/ 580877 h 580877"/>
              <a:gd name="connsiteX4" fmla="*/ 0 w 8621174"/>
              <a:gd name="connsiteY4" fmla="*/ 580776 h 580877"/>
              <a:gd name="connsiteX0" fmla="*/ 0 w 8632617"/>
              <a:gd name="connsiteY0" fmla="*/ 580776 h 580877"/>
              <a:gd name="connsiteX1" fmla="*/ 1051197 w 8632617"/>
              <a:gd name="connsiteY1" fmla="*/ 0 h 580877"/>
              <a:gd name="connsiteX2" fmla="*/ 8621172 w 8632617"/>
              <a:gd name="connsiteY2" fmla="*/ 0 h 580877"/>
              <a:gd name="connsiteX3" fmla="*/ 8632617 w 8632617"/>
              <a:gd name="connsiteY3" fmla="*/ 580877 h 580877"/>
              <a:gd name="connsiteX4" fmla="*/ 0 w 8632617"/>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617" h="580877">
                <a:moveTo>
                  <a:pt x="0" y="580776"/>
                </a:moveTo>
                <a:lnTo>
                  <a:pt x="1051197" y="0"/>
                </a:lnTo>
                <a:lnTo>
                  <a:pt x="8621172" y="0"/>
                </a:lnTo>
                <a:cubicBezTo>
                  <a:pt x="8622919" y="290438"/>
                  <a:pt x="8630870" y="579476"/>
                  <a:pt x="8632617"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endParaRPr lang="en-US" dirty="0"/>
          </a:p>
        </p:txBody>
      </p:sp>
      <p:sp>
        <p:nvSpPr>
          <p:cNvPr id="12" name="Content Placeholder 2"/>
          <p:cNvSpPr>
            <a:spLocks noGrp="1"/>
          </p:cNvSpPr>
          <p:nvPr>
            <p:ph idx="11"/>
          </p:nvPr>
        </p:nvSpPr>
        <p:spPr>
          <a:xfrm>
            <a:off x="1859609" y="3716404"/>
            <a:ext cx="7339167" cy="105587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9766160"/>
              <a:gd name="connsiteY0" fmla="*/ 580776 h 580877"/>
              <a:gd name="connsiteX1" fmla="*/ 1051197 w 9766160"/>
              <a:gd name="connsiteY1" fmla="*/ 0 h 580877"/>
              <a:gd name="connsiteX2" fmla="*/ 9766159 w 9766160"/>
              <a:gd name="connsiteY2" fmla="*/ 0 h 580877"/>
              <a:gd name="connsiteX3" fmla="*/ 7487629 w 9766160"/>
              <a:gd name="connsiteY3" fmla="*/ 580877 h 580877"/>
              <a:gd name="connsiteX4" fmla="*/ 0 w 9766160"/>
              <a:gd name="connsiteY4" fmla="*/ 580776 h 580877"/>
              <a:gd name="connsiteX0" fmla="*/ 0 w 9785556"/>
              <a:gd name="connsiteY0" fmla="*/ 580776 h 585284"/>
              <a:gd name="connsiteX1" fmla="*/ 1051197 w 9785556"/>
              <a:gd name="connsiteY1" fmla="*/ 0 h 585284"/>
              <a:gd name="connsiteX2" fmla="*/ 9766159 w 9785556"/>
              <a:gd name="connsiteY2" fmla="*/ 0 h 585284"/>
              <a:gd name="connsiteX3" fmla="*/ 9785556 w 9785556"/>
              <a:gd name="connsiteY3" fmla="*/ 585284 h 585284"/>
              <a:gd name="connsiteX4" fmla="*/ 0 w 9785556"/>
              <a:gd name="connsiteY4" fmla="*/ 580776 h 58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556" h="585284">
                <a:moveTo>
                  <a:pt x="0" y="580776"/>
                </a:moveTo>
                <a:lnTo>
                  <a:pt x="1051197" y="0"/>
                </a:lnTo>
                <a:lnTo>
                  <a:pt x="9766159" y="0"/>
                </a:lnTo>
                <a:cubicBezTo>
                  <a:pt x="9767906" y="290438"/>
                  <a:pt x="9783809" y="583883"/>
                  <a:pt x="9785556" y="585284"/>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endParaRPr lang="en-US" dirty="0"/>
          </a:p>
        </p:txBody>
      </p:sp>
      <p:sp>
        <p:nvSpPr>
          <p:cNvPr id="4" name="Title 1"/>
          <p:cNvSpPr>
            <a:spLocks noGrp="1"/>
          </p:cNvSpPr>
          <p:nvPr>
            <p:ph type="title"/>
          </p:nvPr>
        </p:nvSpPr>
        <p:spPr>
          <a:xfrm>
            <a:off x="5" y="1423220"/>
            <a:ext cx="4258592" cy="3338518"/>
          </a:xfrm>
          <a:custGeom>
            <a:avLst/>
            <a:gdLst>
              <a:gd name="connsiteX0" fmla="*/ 0 w 5051318"/>
              <a:gd name="connsiteY0" fmla="*/ 3335930 h 3335930"/>
              <a:gd name="connsiteX1" fmla="*/ 0 w 5051318"/>
              <a:gd name="connsiteY1" fmla="*/ 0 h 3335930"/>
              <a:gd name="connsiteX2" fmla="*/ 5051318 w 5051318"/>
              <a:gd name="connsiteY2" fmla="*/ 3335930 h 3335930"/>
              <a:gd name="connsiteX3" fmla="*/ 0 w 5051318"/>
              <a:gd name="connsiteY3" fmla="*/ 3335930 h 3335930"/>
              <a:gd name="connsiteX0" fmla="*/ 0 w 5051318"/>
              <a:gd name="connsiteY0" fmla="*/ 3335930 h 3335930"/>
              <a:gd name="connsiteX1" fmla="*/ 0 w 5051318"/>
              <a:gd name="connsiteY1" fmla="*/ 0 h 3335930"/>
              <a:gd name="connsiteX2" fmla="*/ 2330239 w 5051318"/>
              <a:gd name="connsiteY2" fmla="*/ 1531244 h 3335930"/>
              <a:gd name="connsiteX3" fmla="*/ 5051318 w 5051318"/>
              <a:gd name="connsiteY3" fmla="*/ 3335930 h 3335930"/>
              <a:gd name="connsiteX4" fmla="*/ 0 w 5051318"/>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5051318 w 5656000"/>
              <a:gd name="connsiteY3" fmla="*/ 3335930 h 3335930"/>
              <a:gd name="connsiteX4" fmla="*/ 0 w 5656000"/>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2344989 w 5656000"/>
              <a:gd name="connsiteY3" fmla="*/ 3328556 h 3335930"/>
              <a:gd name="connsiteX4" fmla="*/ 0 w 5656000"/>
              <a:gd name="connsiteY4" fmla="*/ 3335930 h 3335930"/>
              <a:gd name="connsiteX0" fmla="*/ 0 w 5678123"/>
              <a:gd name="connsiteY0" fmla="*/ 3338518 h 3338518"/>
              <a:gd name="connsiteX1" fmla="*/ 0 w 5678123"/>
              <a:gd name="connsiteY1" fmla="*/ 2588 h 3338518"/>
              <a:gd name="connsiteX2" fmla="*/ 5678123 w 5678123"/>
              <a:gd name="connsiteY2" fmla="*/ 0 h 3338518"/>
              <a:gd name="connsiteX3" fmla="*/ 2344989 w 5678123"/>
              <a:gd name="connsiteY3" fmla="*/ 3331144 h 3338518"/>
              <a:gd name="connsiteX4" fmla="*/ 0 w 5678123"/>
              <a:gd name="connsiteY4" fmla="*/ 3338518 h 33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123" h="3338518">
                <a:moveTo>
                  <a:pt x="0" y="3338518"/>
                </a:moveTo>
                <a:lnTo>
                  <a:pt x="0" y="2588"/>
                </a:lnTo>
                <a:lnTo>
                  <a:pt x="5678123" y="0"/>
                </a:lnTo>
                <a:lnTo>
                  <a:pt x="2344989" y="3331144"/>
                </a:lnTo>
                <a:lnTo>
                  <a:pt x="0" y="3338518"/>
                </a:lnTo>
                <a:close/>
              </a:path>
            </a:pathLst>
          </a:custGeom>
          <a:solidFill>
            <a:schemeClr val="tx2">
              <a:alpha val="90000"/>
            </a:schemeClr>
          </a:solidFill>
        </p:spPr>
        <p:txBody>
          <a:bodyPr bIns="365760" anchor="ctr" anchorCtr="0">
            <a:normAutofit/>
          </a:bodyPr>
          <a:lstStyle/>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24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4"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1" name="TextBox 30"/>
          <p:cNvSpPr txBox="1">
            <a:spLocks/>
          </p:cNvSpPr>
          <p:nvPr userDrawn="1"/>
        </p:nvSpPr>
        <p:spPr>
          <a:xfrm>
            <a:off x="5173554" y="330980"/>
            <a:ext cx="1946893" cy="822733"/>
          </a:xfrm>
          <a:custGeom>
            <a:avLst/>
            <a:gdLst>
              <a:gd name="connsiteX0" fmla="*/ 822733 w 2595857"/>
              <a:gd name="connsiteY0" fmla="*/ 0 h 822733"/>
              <a:gd name="connsiteX1" fmla="*/ 1037567 w 2595857"/>
              <a:gd name="connsiteY1" fmla="*/ 0 h 822733"/>
              <a:gd name="connsiteX2" fmla="*/ 2595857 w 2595857"/>
              <a:gd name="connsiteY2" fmla="*/ 0 h 822733"/>
              <a:gd name="connsiteX3" fmla="*/ 1773124 w 2595857"/>
              <a:gd name="connsiteY3" fmla="*/ 822733 h 822733"/>
              <a:gd name="connsiteX4" fmla="*/ 1037567 w 2595857"/>
              <a:gd name="connsiteY4" fmla="*/ 822733 h 822733"/>
              <a:gd name="connsiteX5" fmla="*/ 0 w 2595857"/>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5857" h="822733">
                <a:moveTo>
                  <a:pt x="822733" y="0"/>
                </a:moveTo>
                <a:lnTo>
                  <a:pt x="1037567" y="0"/>
                </a:lnTo>
                <a:lnTo>
                  <a:pt x="2595857" y="0"/>
                </a:lnTo>
                <a:lnTo>
                  <a:pt x="1773124" y="822733"/>
                </a:lnTo>
                <a:lnTo>
                  <a:pt x="1037567" y="822733"/>
                </a:lnTo>
                <a:lnTo>
                  <a:pt x="0" y="822733"/>
                </a:lnTo>
                <a:close/>
              </a:path>
            </a:pathLst>
          </a:custGeom>
          <a:solidFill>
            <a:schemeClr val="accent1"/>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32" name="TextBox 31"/>
          <p:cNvSpPr txBox="1">
            <a:spLocks/>
          </p:cNvSpPr>
          <p:nvPr userDrawn="1"/>
        </p:nvSpPr>
        <p:spPr>
          <a:xfrm>
            <a:off x="6552312" y="330980"/>
            <a:ext cx="1914251" cy="822733"/>
          </a:xfrm>
          <a:custGeom>
            <a:avLst/>
            <a:gdLst>
              <a:gd name="connsiteX0" fmla="*/ 822733 w 2552334"/>
              <a:gd name="connsiteY0" fmla="*/ 0 h 822733"/>
              <a:gd name="connsiteX1" fmla="*/ 1012002 w 2552334"/>
              <a:gd name="connsiteY1" fmla="*/ 0 h 822733"/>
              <a:gd name="connsiteX2" fmla="*/ 2552334 w 2552334"/>
              <a:gd name="connsiteY2" fmla="*/ 0 h 822733"/>
              <a:gd name="connsiteX3" fmla="*/ 1729601 w 2552334"/>
              <a:gd name="connsiteY3" fmla="*/ 822733 h 822733"/>
              <a:gd name="connsiteX4" fmla="*/ 1012002 w 2552334"/>
              <a:gd name="connsiteY4" fmla="*/ 822733 h 822733"/>
              <a:gd name="connsiteX5" fmla="*/ 0 w 2552334"/>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334" h="822733">
                <a:moveTo>
                  <a:pt x="822733" y="0"/>
                </a:moveTo>
                <a:lnTo>
                  <a:pt x="1012002" y="0"/>
                </a:lnTo>
                <a:lnTo>
                  <a:pt x="2552334" y="0"/>
                </a:lnTo>
                <a:lnTo>
                  <a:pt x="1729601" y="822733"/>
                </a:lnTo>
                <a:lnTo>
                  <a:pt x="1012002" y="822733"/>
                </a:lnTo>
                <a:lnTo>
                  <a:pt x="0" y="822733"/>
                </a:lnTo>
                <a:close/>
              </a:path>
            </a:pathLst>
          </a:custGeom>
          <a:solidFill>
            <a:schemeClr val="bg2">
              <a:lumMod val="95000"/>
            </a:schemeClr>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34" name="TextBox 33"/>
          <p:cNvSpPr txBox="1">
            <a:spLocks/>
          </p:cNvSpPr>
          <p:nvPr userDrawn="1"/>
        </p:nvSpPr>
        <p:spPr>
          <a:xfrm>
            <a:off x="7894783" y="330980"/>
            <a:ext cx="1249217" cy="822733"/>
          </a:xfrm>
          <a:custGeom>
            <a:avLst/>
            <a:gdLst>
              <a:gd name="connsiteX0" fmla="*/ 822733 w 1665622"/>
              <a:gd name="connsiteY0" fmla="*/ 0 h 822733"/>
              <a:gd name="connsiteX1" fmla="*/ 1050723 w 1665622"/>
              <a:gd name="connsiteY1" fmla="*/ 0 h 822733"/>
              <a:gd name="connsiteX2" fmla="*/ 1665622 w 1665622"/>
              <a:gd name="connsiteY2" fmla="*/ 0 h 822733"/>
              <a:gd name="connsiteX3" fmla="*/ 1665622 w 1665622"/>
              <a:gd name="connsiteY3" fmla="*/ 822733 h 822733"/>
              <a:gd name="connsiteX4" fmla="*/ 1050723 w 1665622"/>
              <a:gd name="connsiteY4" fmla="*/ 822733 h 822733"/>
              <a:gd name="connsiteX5" fmla="*/ 0 w 1665622"/>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622" h="822733">
                <a:moveTo>
                  <a:pt x="822733" y="0"/>
                </a:moveTo>
                <a:lnTo>
                  <a:pt x="1050723" y="0"/>
                </a:lnTo>
                <a:lnTo>
                  <a:pt x="1665622" y="0"/>
                </a:lnTo>
                <a:lnTo>
                  <a:pt x="1665622" y="822733"/>
                </a:lnTo>
                <a:lnTo>
                  <a:pt x="1050723" y="822733"/>
                </a:lnTo>
                <a:lnTo>
                  <a:pt x="0" y="822733"/>
                </a:lnTo>
                <a:close/>
              </a:path>
            </a:pathLst>
          </a:custGeom>
          <a:solidFill>
            <a:schemeClr val="bg2">
              <a:lumMod val="95000"/>
            </a:schemeClr>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20" name="TextBox 19"/>
          <p:cNvSpPr txBox="1">
            <a:spLocks/>
          </p:cNvSpPr>
          <p:nvPr userDrawn="1"/>
        </p:nvSpPr>
        <p:spPr>
          <a:xfrm>
            <a:off x="0" y="330980"/>
            <a:ext cx="5741430" cy="822733"/>
          </a:xfrm>
          <a:custGeom>
            <a:avLst/>
            <a:gdLst>
              <a:gd name="connsiteX0" fmla="*/ 0 w 7655240"/>
              <a:gd name="connsiteY0" fmla="*/ 0 h 822733"/>
              <a:gd name="connsiteX1" fmla="*/ 7655240 w 7655240"/>
              <a:gd name="connsiteY1" fmla="*/ 0 h 822733"/>
              <a:gd name="connsiteX2" fmla="*/ 6832507 w 7655240"/>
              <a:gd name="connsiteY2" fmla="*/ 822733 h 822733"/>
              <a:gd name="connsiteX3" fmla="*/ 0 w 7655240"/>
              <a:gd name="connsiteY3" fmla="*/ 822733 h 822733"/>
              <a:gd name="connsiteX4" fmla="*/ 0 w 7655240"/>
              <a:gd name="connsiteY4" fmla="*/ 0 h 8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5240" h="822733">
                <a:moveTo>
                  <a:pt x="0" y="0"/>
                </a:moveTo>
                <a:lnTo>
                  <a:pt x="7655240" y="0"/>
                </a:lnTo>
                <a:lnTo>
                  <a:pt x="6832507" y="822733"/>
                </a:lnTo>
                <a:lnTo>
                  <a:pt x="0" y="822733"/>
                </a:lnTo>
                <a:lnTo>
                  <a:pt x="0" y="0"/>
                </a:lnTo>
                <a:close/>
              </a:path>
            </a:pathLst>
          </a:custGeom>
          <a:solidFill>
            <a:schemeClr val="tx2"/>
          </a:solidFill>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2475" b="0" i="0" u="none" strike="noStrike" kern="1200" cap="none" spc="0" normalizeH="0" baseline="0" noProof="0" dirty="0">
              <a:ln>
                <a:noFill/>
              </a:ln>
              <a:solidFill>
                <a:srgbClr val="FFFFFF"/>
              </a:solidFill>
              <a:effectLst/>
              <a:uLnTx/>
              <a:uFillTx/>
              <a:latin typeface="Open Sans Light" charset="0"/>
            </a:endParaRPr>
          </a:p>
        </p:txBody>
      </p:sp>
      <p:sp>
        <p:nvSpPr>
          <p:cNvPr id="42" name="Title 41"/>
          <p:cNvSpPr>
            <a:spLocks noGrp="1"/>
          </p:cNvSpPr>
          <p:nvPr>
            <p:ph type="title"/>
          </p:nvPr>
        </p:nvSpPr>
        <p:spPr>
          <a:xfrm>
            <a:off x="1" y="441594"/>
            <a:ext cx="4705184" cy="712118"/>
          </a:xfrm>
          <a:noFill/>
        </p:spPr>
        <p:txBody>
          <a:body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40927" y="440778"/>
            <a:ext cx="799838" cy="566461"/>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19960" y="428613"/>
            <a:ext cx="472928" cy="615646"/>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472082" y="429245"/>
            <a:ext cx="437807" cy="615014"/>
          </a:xfrm>
          <a:prstGeom prst="rect">
            <a:avLst/>
          </a:prstGeom>
        </p:spPr>
      </p:pic>
    </p:spTree>
    <p:extLst>
      <p:ext uri="{BB962C8B-B14F-4D97-AF65-F5344CB8AC3E}">
        <p14:creationId xmlns:p14="http://schemas.microsoft.com/office/powerpoint/2010/main" val="346415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1" name="TextBox 30"/>
          <p:cNvSpPr txBox="1">
            <a:spLocks/>
          </p:cNvSpPr>
          <p:nvPr userDrawn="1"/>
        </p:nvSpPr>
        <p:spPr>
          <a:xfrm>
            <a:off x="5173554" y="330980"/>
            <a:ext cx="1946893" cy="822733"/>
          </a:xfrm>
          <a:custGeom>
            <a:avLst/>
            <a:gdLst>
              <a:gd name="connsiteX0" fmla="*/ 822733 w 2595857"/>
              <a:gd name="connsiteY0" fmla="*/ 0 h 822733"/>
              <a:gd name="connsiteX1" fmla="*/ 1037567 w 2595857"/>
              <a:gd name="connsiteY1" fmla="*/ 0 h 822733"/>
              <a:gd name="connsiteX2" fmla="*/ 2595857 w 2595857"/>
              <a:gd name="connsiteY2" fmla="*/ 0 h 822733"/>
              <a:gd name="connsiteX3" fmla="*/ 1773124 w 2595857"/>
              <a:gd name="connsiteY3" fmla="*/ 822733 h 822733"/>
              <a:gd name="connsiteX4" fmla="*/ 1037567 w 2595857"/>
              <a:gd name="connsiteY4" fmla="*/ 822733 h 822733"/>
              <a:gd name="connsiteX5" fmla="*/ 0 w 2595857"/>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5857" h="822733">
                <a:moveTo>
                  <a:pt x="822733" y="0"/>
                </a:moveTo>
                <a:lnTo>
                  <a:pt x="1037567" y="0"/>
                </a:lnTo>
                <a:lnTo>
                  <a:pt x="2595857" y="0"/>
                </a:lnTo>
                <a:lnTo>
                  <a:pt x="1773124" y="822733"/>
                </a:lnTo>
                <a:lnTo>
                  <a:pt x="1037567" y="822733"/>
                </a:lnTo>
                <a:lnTo>
                  <a:pt x="0" y="822733"/>
                </a:lnTo>
                <a:close/>
              </a:path>
            </a:pathLst>
          </a:custGeom>
          <a:solidFill>
            <a:schemeClr val="bg2">
              <a:lumMod val="95000"/>
            </a:schemeClr>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32" name="TextBox 31"/>
          <p:cNvSpPr txBox="1">
            <a:spLocks/>
          </p:cNvSpPr>
          <p:nvPr userDrawn="1"/>
        </p:nvSpPr>
        <p:spPr>
          <a:xfrm>
            <a:off x="6552312" y="330980"/>
            <a:ext cx="1914251" cy="822733"/>
          </a:xfrm>
          <a:custGeom>
            <a:avLst/>
            <a:gdLst>
              <a:gd name="connsiteX0" fmla="*/ 822733 w 2552334"/>
              <a:gd name="connsiteY0" fmla="*/ 0 h 822733"/>
              <a:gd name="connsiteX1" fmla="*/ 1012002 w 2552334"/>
              <a:gd name="connsiteY1" fmla="*/ 0 h 822733"/>
              <a:gd name="connsiteX2" fmla="*/ 2552334 w 2552334"/>
              <a:gd name="connsiteY2" fmla="*/ 0 h 822733"/>
              <a:gd name="connsiteX3" fmla="*/ 1729601 w 2552334"/>
              <a:gd name="connsiteY3" fmla="*/ 822733 h 822733"/>
              <a:gd name="connsiteX4" fmla="*/ 1012002 w 2552334"/>
              <a:gd name="connsiteY4" fmla="*/ 822733 h 822733"/>
              <a:gd name="connsiteX5" fmla="*/ 0 w 2552334"/>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334" h="822733">
                <a:moveTo>
                  <a:pt x="822733" y="0"/>
                </a:moveTo>
                <a:lnTo>
                  <a:pt x="1012002" y="0"/>
                </a:lnTo>
                <a:lnTo>
                  <a:pt x="2552334" y="0"/>
                </a:lnTo>
                <a:lnTo>
                  <a:pt x="1729601" y="822733"/>
                </a:lnTo>
                <a:lnTo>
                  <a:pt x="1012002" y="822733"/>
                </a:lnTo>
                <a:lnTo>
                  <a:pt x="0" y="822733"/>
                </a:lnTo>
                <a:close/>
              </a:path>
            </a:pathLst>
          </a:custGeom>
          <a:solidFill>
            <a:schemeClr val="accent3"/>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34" name="TextBox 33"/>
          <p:cNvSpPr txBox="1">
            <a:spLocks/>
          </p:cNvSpPr>
          <p:nvPr userDrawn="1"/>
        </p:nvSpPr>
        <p:spPr>
          <a:xfrm>
            <a:off x="7894783" y="330980"/>
            <a:ext cx="1249217" cy="822733"/>
          </a:xfrm>
          <a:custGeom>
            <a:avLst/>
            <a:gdLst>
              <a:gd name="connsiteX0" fmla="*/ 822733 w 1665622"/>
              <a:gd name="connsiteY0" fmla="*/ 0 h 822733"/>
              <a:gd name="connsiteX1" fmla="*/ 1050723 w 1665622"/>
              <a:gd name="connsiteY1" fmla="*/ 0 h 822733"/>
              <a:gd name="connsiteX2" fmla="*/ 1665622 w 1665622"/>
              <a:gd name="connsiteY2" fmla="*/ 0 h 822733"/>
              <a:gd name="connsiteX3" fmla="*/ 1665622 w 1665622"/>
              <a:gd name="connsiteY3" fmla="*/ 822733 h 822733"/>
              <a:gd name="connsiteX4" fmla="*/ 1050723 w 1665622"/>
              <a:gd name="connsiteY4" fmla="*/ 822733 h 822733"/>
              <a:gd name="connsiteX5" fmla="*/ 0 w 1665622"/>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622" h="822733">
                <a:moveTo>
                  <a:pt x="822733" y="0"/>
                </a:moveTo>
                <a:lnTo>
                  <a:pt x="1050723" y="0"/>
                </a:lnTo>
                <a:lnTo>
                  <a:pt x="1665622" y="0"/>
                </a:lnTo>
                <a:lnTo>
                  <a:pt x="1665622" y="822733"/>
                </a:lnTo>
                <a:lnTo>
                  <a:pt x="1050723" y="822733"/>
                </a:lnTo>
                <a:lnTo>
                  <a:pt x="0" y="822733"/>
                </a:lnTo>
                <a:close/>
              </a:path>
            </a:pathLst>
          </a:custGeom>
          <a:solidFill>
            <a:schemeClr val="bg2">
              <a:lumMod val="95000"/>
            </a:schemeClr>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20" name="TextBox 19"/>
          <p:cNvSpPr txBox="1">
            <a:spLocks/>
          </p:cNvSpPr>
          <p:nvPr userDrawn="1"/>
        </p:nvSpPr>
        <p:spPr>
          <a:xfrm>
            <a:off x="0" y="330980"/>
            <a:ext cx="5741430" cy="822733"/>
          </a:xfrm>
          <a:custGeom>
            <a:avLst/>
            <a:gdLst>
              <a:gd name="connsiteX0" fmla="*/ 0 w 7655240"/>
              <a:gd name="connsiteY0" fmla="*/ 0 h 822733"/>
              <a:gd name="connsiteX1" fmla="*/ 7655240 w 7655240"/>
              <a:gd name="connsiteY1" fmla="*/ 0 h 822733"/>
              <a:gd name="connsiteX2" fmla="*/ 6832507 w 7655240"/>
              <a:gd name="connsiteY2" fmla="*/ 822733 h 822733"/>
              <a:gd name="connsiteX3" fmla="*/ 0 w 7655240"/>
              <a:gd name="connsiteY3" fmla="*/ 822733 h 822733"/>
              <a:gd name="connsiteX4" fmla="*/ 0 w 7655240"/>
              <a:gd name="connsiteY4" fmla="*/ 0 h 8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5240" h="822733">
                <a:moveTo>
                  <a:pt x="0" y="0"/>
                </a:moveTo>
                <a:lnTo>
                  <a:pt x="7655240" y="0"/>
                </a:lnTo>
                <a:lnTo>
                  <a:pt x="6832507" y="822733"/>
                </a:lnTo>
                <a:lnTo>
                  <a:pt x="0" y="822733"/>
                </a:lnTo>
                <a:lnTo>
                  <a:pt x="0" y="0"/>
                </a:lnTo>
                <a:close/>
              </a:path>
            </a:pathLst>
          </a:custGeom>
          <a:solidFill>
            <a:schemeClr val="tx2"/>
          </a:solidFill>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2475" b="0" i="0" u="none" strike="noStrike" kern="1200" cap="none" spc="0" normalizeH="0" baseline="0" noProof="0" dirty="0">
              <a:ln>
                <a:noFill/>
              </a:ln>
              <a:solidFill>
                <a:srgbClr val="FFFFFF"/>
              </a:solidFill>
              <a:effectLst/>
              <a:uLnTx/>
              <a:uFillTx/>
              <a:latin typeface="Open Sans Light" charset="0"/>
            </a:endParaRPr>
          </a:p>
        </p:txBody>
      </p:sp>
      <p:sp>
        <p:nvSpPr>
          <p:cNvPr id="42" name="Title 41"/>
          <p:cNvSpPr>
            <a:spLocks noGrp="1"/>
          </p:cNvSpPr>
          <p:nvPr>
            <p:ph type="title"/>
          </p:nvPr>
        </p:nvSpPr>
        <p:spPr>
          <a:xfrm>
            <a:off x="1" y="441594"/>
            <a:ext cx="4705184" cy="712118"/>
          </a:xfrm>
          <a:noFill/>
        </p:spPr>
        <p:txBody>
          <a:bodyPr/>
          <a:lstStyle>
            <a:lvl1pPr>
              <a:defRPr>
                <a:latin typeface="+mj-lt"/>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40927" y="440778"/>
            <a:ext cx="799838" cy="566461"/>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19960" y="428613"/>
            <a:ext cx="472928" cy="615646"/>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472082" y="429245"/>
            <a:ext cx="437807" cy="615014"/>
          </a:xfrm>
          <a:prstGeom prst="rect">
            <a:avLst/>
          </a:prstGeom>
        </p:spPr>
      </p:pic>
    </p:spTree>
    <p:extLst>
      <p:ext uri="{BB962C8B-B14F-4D97-AF65-F5344CB8AC3E}">
        <p14:creationId xmlns:p14="http://schemas.microsoft.com/office/powerpoint/2010/main" val="2372119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031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1" name="TextBox 30"/>
          <p:cNvSpPr txBox="1">
            <a:spLocks/>
          </p:cNvSpPr>
          <p:nvPr userDrawn="1"/>
        </p:nvSpPr>
        <p:spPr>
          <a:xfrm>
            <a:off x="5173554" y="330980"/>
            <a:ext cx="1946893" cy="822733"/>
          </a:xfrm>
          <a:custGeom>
            <a:avLst/>
            <a:gdLst>
              <a:gd name="connsiteX0" fmla="*/ 822733 w 2595857"/>
              <a:gd name="connsiteY0" fmla="*/ 0 h 822733"/>
              <a:gd name="connsiteX1" fmla="*/ 1037567 w 2595857"/>
              <a:gd name="connsiteY1" fmla="*/ 0 h 822733"/>
              <a:gd name="connsiteX2" fmla="*/ 2595857 w 2595857"/>
              <a:gd name="connsiteY2" fmla="*/ 0 h 822733"/>
              <a:gd name="connsiteX3" fmla="*/ 1773124 w 2595857"/>
              <a:gd name="connsiteY3" fmla="*/ 822733 h 822733"/>
              <a:gd name="connsiteX4" fmla="*/ 1037567 w 2595857"/>
              <a:gd name="connsiteY4" fmla="*/ 822733 h 822733"/>
              <a:gd name="connsiteX5" fmla="*/ 0 w 2595857"/>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5857" h="822733">
                <a:moveTo>
                  <a:pt x="822733" y="0"/>
                </a:moveTo>
                <a:lnTo>
                  <a:pt x="1037567" y="0"/>
                </a:lnTo>
                <a:lnTo>
                  <a:pt x="2595857" y="0"/>
                </a:lnTo>
                <a:lnTo>
                  <a:pt x="1773124" y="822733"/>
                </a:lnTo>
                <a:lnTo>
                  <a:pt x="1037567" y="822733"/>
                </a:lnTo>
                <a:lnTo>
                  <a:pt x="0" y="822733"/>
                </a:lnTo>
                <a:close/>
              </a:path>
            </a:pathLst>
          </a:custGeom>
          <a:solidFill>
            <a:schemeClr val="bg2">
              <a:lumMod val="95000"/>
            </a:schemeClr>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32" name="TextBox 31"/>
          <p:cNvSpPr txBox="1">
            <a:spLocks/>
          </p:cNvSpPr>
          <p:nvPr userDrawn="1"/>
        </p:nvSpPr>
        <p:spPr>
          <a:xfrm>
            <a:off x="6552312" y="330980"/>
            <a:ext cx="1914251" cy="822733"/>
          </a:xfrm>
          <a:custGeom>
            <a:avLst/>
            <a:gdLst>
              <a:gd name="connsiteX0" fmla="*/ 822733 w 2552334"/>
              <a:gd name="connsiteY0" fmla="*/ 0 h 822733"/>
              <a:gd name="connsiteX1" fmla="*/ 1012002 w 2552334"/>
              <a:gd name="connsiteY1" fmla="*/ 0 h 822733"/>
              <a:gd name="connsiteX2" fmla="*/ 2552334 w 2552334"/>
              <a:gd name="connsiteY2" fmla="*/ 0 h 822733"/>
              <a:gd name="connsiteX3" fmla="*/ 1729601 w 2552334"/>
              <a:gd name="connsiteY3" fmla="*/ 822733 h 822733"/>
              <a:gd name="connsiteX4" fmla="*/ 1012002 w 2552334"/>
              <a:gd name="connsiteY4" fmla="*/ 822733 h 822733"/>
              <a:gd name="connsiteX5" fmla="*/ 0 w 2552334"/>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334" h="822733">
                <a:moveTo>
                  <a:pt x="822733" y="0"/>
                </a:moveTo>
                <a:lnTo>
                  <a:pt x="1012002" y="0"/>
                </a:lnTo>
                <a:lnTo>
                  <a:pt x="2552334" y="0"/>
                </a:lnTo>
                <a:lnTo>
                  <a:pt x="1729601" y="822733"/>
                </a:lnTo>
                <a:lnTo>
                  <a:pt x="1012002" y="822733"/>
                </a:lnTo>
                <a:lnTo>
                  <a:pt x="0" y="822733"/>
                </a:lnTo>
                <a:close/>
              </a:path>
            </a:pathLst>
          </a:custGeom>
          <a:solidFill>
            <a:schemeClr val="bg2">
              <a:lumMod val="95000"/>
            </a:schemeClr>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34" name="TextBox 33"/>
          <p:cNvSpPr txBox="1">
            <a:spLocks/>
          </p:cNvSpPr>
          <p:nvPr userDrawn="1"/>
        </p:nvSpPr>
        <p:spPr>
          <a:xfrm>
            <a:off x="7894783" y="330980"/>
            <a:ext cx="1249217" cy="822733"/>
          </a:xfrm>
          <a:custGeom>
            <a:avLst/>
            <a:gdLst>
              <a:gd name="connsiteX0" fmla="*/ 822733 w 1665622"/>
              <a:gd name="connsiteY0" fmla="*/ 0 h 822733"/>
              <a:gd name="connsiteX1" fmla="*/ 1050723 w 1665622"/>
              <a:gd name="connsiteY1" fmla="*/ 0 h 822733"/>
              <a:gd name="connsiteX2" fmla="*/ 1665622 w 1665622"/>
              <a:gd name="connsiteY2" fmla="*/ 0 h 822733"/>
              <a:gd name="connsiteX3" fmla="*/ 1665622 w 1665622"/>
              <a:gd name="connsiteY3" fmla="*/ 822733 h 822733"/>
              <a:gd name="connsiteX4" fmla="*/ 1050723 w 1665622"/>
              <a:gd name="connsiteY4" fmla="*/ 822733 h 822733"/>
              <a:gd name="connsiteX5" fmla="*/ 0 w 1665622"/>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622" h="822733">
                <a:moveTo>
                  <a:pt x="822733" y="0"/>
                </a:moveTo>
                <a:lnTo>
                  <a:pt x="1050723" y="0"/>
                </a:lnTo>
                <a:lnTo>
                  <a:pt x="1665622" y="0"/>
                </a:lnTo>
                <a:lnTo>
                  <a:pt x="1665622" y="822733"/>
                </a:lnTo>
                <a:lnTo>
                  <a:pt x="1050723" y="822733"/>
                </a:lnTo>
                <a:lnTo>
                  <a:pt x="0" y="822733"/>
                </a:lnTo>
                <a:close/>
              </a:path>
            </a:pathLst>
          </a:custGeom>
          <a:solidFill>
            <a:schemeClr val="accent4"/>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20" name="TextBox 19"/>
          <p:cNvSpPr txBox="1">
            <a:spLocks/>
          </p:cNvSpPr>
          <p:nvPr userDrawn="1"/>
        </p:nvSpPr>
        <p:spPr>
          <a:xfrm>
            <a:off x="0" y="330980"/>
            <a:ext cx="5741430" cy="822733"/>
          </a:xfrm>
          <a:custGeom>
            <a:avLst/>
            <a:gdLst>
              <a:gd name="connsiteX0" fmla="*/ 0 w 7655240"/>
              <a:gd name="connsiteY0" fmla="*/ 0 h 822733"/>
              <a:gd name="connsiteX1" fmla="*/ 7655240 w 7655240"/>
              <a:gd name="connsiteY1" fmla="*/ 0 h 822733"/>
              <a:gd name="connsiteX2" fmla="*/ 6832507 w 7655240"/>
              <a:gd name="connsiteY2" fmla="*/ 822733 h 822733"/>
              <a:gd name="connsiteX3" fmla="*/ 0 w 7655240"/>
              <a:gd name="connsiteY3" fmla="*/ 822733 h 822733"/>
              <a:gd name="connsiteX4" fmla="*/ 0 w 7655240"/>
              <a:gd name="connsiteY4" fmla="*/ 0 h 8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5240" h="822733">
                <a:moveTo>
                  <a:pt x="0" y="0"/>
                </a:moveTo>
                <a:lnTo>
                  <a:pt x="7655240" y="0"/>
                </a:lnTo>
                <a:lnTo>
                  <a:pt x="6832507" y="822733"/>
                </a:lnTo>
                <a:lnTo>
                  <a:pt x="0" y="822733"/>
                </a:lnTo>
                <a:lnTo>
                  <a:pt x="0" y="0"/>
                </a:lnTo>
                <a:close/>
              </a:path>
            </a:pathLst>
          </a:custGeom>
          <a:solidFill>
            <a:schemeClr val="tx2"/>
          </a:solidFill>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2475" b="0" i="0" u="none" strike="noStrike" kern="1200" cap="none" spc="0" normalizeH="0" baseline="0" noProof="0" dirty="0">
              <a:ln>
                <a:noFill/>
              </a:ln>
              <a:solidFill>
                <a:srgbClr val="FFFFFF"/>
              </a:solidFill>
              <a:effectLst/>
              <a:uLnTx/>
              <a:uFillTx/>
              <a:latin typeface="Open Sans Light" charset="0"/>
            </a:endParaRPr>
          </a:p>
        </p:txBody>
      </p:sp>
      <p:sp>
        <p:nvSpPr>
          <p:cNvPr id="42" name="Title 41"/>
          <p:cNvSpPr>
            <a:spLocks noGrp="1"/>
          </p:cNvSpPr>
          <p:nvPr>
            <p:ph type="title"/>
          </p:nvPr>
        </p:nvSpPr>
        <p:spPr>
          <a:xfrm>
            <a:off x="1" y="441594"/>
            <a:ext cx="4705184" cy="712118"/>
          </a:xfrm>
          <a:noFill/>
        </p:spPr>
        <p:txBody>
          <a:body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40927" y="440778"/>
            <a:ext cx="799838" cy="566461"/>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19960" y="428613"/>
            <a:ext cx="472928" cy="615646"/>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472082" y="429245"/>
            <a:ext cx="437807" cy="615014"/>
          </a:xfrm>
          <a:prstGeom prst="rect">
            <a:avLst/>
          </a:prstGeom>
        </p:spPr>
      </p:pic>
    </p:spTree>
    <p:extLst>
      <p:ext uri="{BB962C8B-B14F-4D97-AF65-F5344CB8AC3E}">
        <p14:creationId xmlns:p14="http://schemas.microsoft.com/office/powerpoint/2010/main" val="2737311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Right Triangle 2"/>
          <p:cNvSpPr/>
          <p:nvPr userDrawn="1"/>
        </p:nvSpPr>
        <p:spPr>
          <a:xfrm flipH="1">
            <a:off x="3992998" y="-10007"/>
            <a:ext cx="5151005" cy="6868007"/>
          </a:xfrm>
          <a:prstGeom prst="rtTriangle">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898B8E"/>
              </a:solidFill>
              <a:effectLst/>
              <a:uLnTx/>
              <a:uFillTx/>
              <a:latin typeface="Arial"/>
              <a:ea typeface="+mn-ea"/>
              <a:cs typeface="+mn-cs"/>
            </a:endParaRPr>
          </a:p>
        </p:txBody>
      </p:sp>
      <p:sp>
        <p:nvSpPr>
          <p:cNvPr id="2" name="Title 1"/>
          <p:cNvSpPr>
            <a:spLocks noGrp="1"/>
          </p:cNvSpPr>
          <p:nvPr>
            <p:ph type="title"/>
          </p:nvPr>
        </p:nvSpPr>
        <p:spPr>
          <a:xfrm>
            <a:off x="4" y="2398733"/>
            <a:ext cx="9143999" cy="712118"/>
          </a:xfrm>
          <a:noFill/>
        </p:spPr>
        <p:txBody>
          <a:bodyPr>
            <a:sp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315059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827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6488" y="2902829"/>
            <a:ext cx="7867511" cy="888705"/>
          </a:xfrm>
          <a:solidFill>
            <a:schemeClr val="tx2">
              <a:alpha val="90000"/>
            </a:schemeClr>
          </a:solidFill>
        </p:spPr>
        <p:txBody>
          <a:bodyPr wrap="square" lIns="182880" rIns="457200" anchor="b">
            <a:spAutoFit/>
          </a:bodyPr>
          <a:lstStyle>
            <a:lvl1pPr algn="l">
              <a:defRPr sz="3750"/>
            </a:lvl1pPr>
          </a:lstStyle>
          <a:p>
            <a:r>
              <a:rPr lang="en-US" dirty="0"/>
              <a:t>Click to edit Master title style</a:t>
            </a:r>
          </a:p>
        </p:txBody>
      </p:sp>
      <p:sp>
        <p:nvSpPr>
          <p:cNvPr id="3" name="Subtitle 2"/>
          <p:cNvSpPr>
            <a:spLocks noGrp="1"/>
          </p:cNvSpPr>
          <p:nvPr>
            <p:ph type="subTitle" idx="1"/>
          </p:nvPr>
        </p:nvSpPr>
        <p:spPr>
          <a:xfrm>
            <a:off x="1276488" y="3791534"/>
            <a:ext cx="7867511" cy="488034"/>
          </a:xfrm>
          <a:solidFill>
            <a:schemeClr val="accent1"/>
          </a:solidFill>
        </p:spPr>
        <p:txBody>
          <a:bodyPr lIns="182880" tIns="91440" rIns="457200" bIns="91440">
            <a:noAutofit/>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7" name="Group 6"/>
          <p:cNvGrpSpPr/>
          <p:nvPr userDrawn="1"/>
        </p:nvGrpSpPr>
        <p:grpSpPr>
          <a:xfrm>
            <a:off x="342900" y="-1"/>
            <a:ext cx="2281547" cy="1694815"/>
            <a:chOff x="435429" y="-1"/>
            <a:chExt cx="3568535" cy="1988127"/>
          </a:xfrm>
        </p:grpSpPr>
        <p:sp>
          <p:nvSpPr>
            <p:cNvPr id="8" name="Rectangle 7"/>
            <p:cNvSpPr/>
            <p:nvPr userDrawn="1"/>
          </p:nvSpPr>
          <p:spPr>
            <a:xfrm>
              <a:off x="435429" y="-1"/>
              <a:ext cx="3568535" cy="1988127"/>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898B8E"/>
                </a:solidFill>
                <a:effectLst/>
                <a:uLnTx/>
                <a:uFillTx/>
                <a:latin typeface="Arial"/>
                <a:ea typeface="+mn-ea"/>
                <a:cs typeface="+mn-cs"/>
              </a:endParaRPr>
            </a:p>
          </p:txBody>
        </p:sp>
        <p:pic>
          <p:nvPicPr>
            <p:cNvPr id="9" name="Picture 6" descr="NLG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2238" y="599467"/>
              <a:ext cx="2834917" cy="1114877"/>
            </a:xfrm>
            <a:prstGeom prst="rect">
              <a:avLst/>
            </a:prstGeom>
            <a:noFill/>
            <a:ln w="9525">
              <a:noFill/>
              <a:miter lim="800000"/>
              <a:headEnd/>
              <a:tailEnd/>
            </a:ln>
          </p:spPr>
        </p:pic>
      </p:grpSp>
      <p:sp>
        <p:nvSpPr>
          <p:cNvPr id="11" name="TextBox 10"/>
          <p:cNvSpPr txBox="1"/>
          <p:nvPr userDrawn="1"/>
        </p:nvSpPr>
        <p:spPr>
          <a:xfrm>
            <a:off x="775906" y="6654430"/>
            <a:ext cx="710829" cy="78483"/>
          </a:xfrm>
          <a:prstGeom prst="rect">
            <a:avLst/>
          </a:prstGeom>
          <a:noFill/>
        </p:spPr>
        <p:txBody>
          <a:bodyPr wrap="squar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510" b="0" i="0" u="none" strike="noStrike" kern="1200" cap="none" spc="0" normalizeH="0" baseline="0" noProof="0" dirty="0">
                <a:ln>
                  <a:noFill/>
                </a:ln>
                <a:solidFill>
                  <a:srgbClr val="3F403C"/>
                </a:solidFill>
                <a:effectLst/>
                <a:uLnTx/>
                <a:uFillTx/>
                <a:latin typeface="Arial" charset="0"/>
                <a:ea typeface="+mn-ea"/>
                <a:cs typeface="Arial" charset="0"/>
              </a:rPr>
              <a:t>|  Cat #103671(1217)</a:t>
            </a:r>
          </a:p>
        </p:txBody>
      </p:sp>
    </p:spTree>
    <p:extLst>
      <p:ext uri="{BB962C8B-B14F-4D97-AF65-F5344CB8AC3E}">
        <p14:creationId xmlns:p14="http://schemas.microsoft.com/office/powerpoint/2010/main" val="3977401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8" name="SmartArt Placeholder 7"/>
          <p:cNvSpPr>
            <a:spLocks noGrp="1"/>
          </p:cNvSpPr>
          <p:nvPr>
            <p:ph type="dgm" sz="quarter" idx="13"/>
          </p:nvPr>
        </p:nvSpPr>
        <p:spPr>
          <a:xfrm>
            <a:off x="435428" y="1528763"/>
            <a:ext cx="8229600" cy="4701440"/>
          </a:xfrm>
        </p:spPr>
        <p:txBody>
          <a:bodyPr/>
          <a:lstStyle/>
          <a:p>
            <a:r>
              <a:rPr lang="en-US" dirty="0"/>
              <a:t>Click icon to add SmartArt graphic</a:t>
            </a:r>
          </a:p>
        </p:txBody>
      </p:sp>
    </p:spTree>
    <p:extLst>
      <p:ext uri="{BB962C8B-B14F-4D97-AF65-F5344CB8AC3E}">
        <p14:creationId xmlns:p14="http://schemas.microsoft.com/office/powerpoint/2010/main" val="484778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643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8" name="SmartArt Placeholder 7"/>
          <p:cNvSpPr>
            <a:spLocks noGrp="1"/>
          </p:cNvSpPr>
          <p:nvPr>
            <p:ph type="dgm" sz="quarter" idx="13"/>
          </p:nvPr>
        </p:nvSpPr>
        <p:spPr>
          <a:xfrm>
            <a:off x="435428" y="1528763"/>
            <a:ext cx="8229600" cy="4701440"/>
          </a:xfrm>
        </p:spPr>
        <p:txBody>
          <a:bodyPr/>
          <a:lstStyle/>
          <a:p>
            <a:r>
              <a:rPr lang="en-US" dirty="0"/>
              <a:t>Click icon to add SmartArt graphic</a:t>
            </a:r>
          </a:p>
        </p:txBody>
      </p:sp>
    </p:spTree>
    <p:extLst>
      <p:ext uri="{BB962C8B-B14F-4D97-AF65-F5344CB8AC3E}">
        <p14:creationId xmlns:p14="http://schemas.microsoft.com/office/powerpoint/2010/main" val="149841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ight Triangle 2"/>
          <p:cNvSpPr/>
          <p:nvPr userDrawn="1"/>
        </p:nvSpPr>
        <p:spPr>
          <a:xfrm flipH="1">
            <a:off x="3992995" y="-10007"/>
            <a:ext cx="5151005"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898B8E"/>
              </a:solidFill>
              <a:effectLst/>
              <a:uLnTx/>
              <a:uFillTx/>
              <a:latin typeface="Arial"/>
              <a:ea typeface="+mn-ea"/>
              <a:cs typeface="+mn-cs"/>
            </a:endParaRPr>
          </a:p>
        </p:txBody>
      </p:sp>
      <p:sp>
        <p:nvSpPr>
          <p:cNvPr id="2" name="Title 1"/>
          <p:cNvSpPr>
            <a:spLocks noGrp="1"/>
          </p:cNvSpPr>
          <p:nvPr>
            <p:ph type="title"/>
          </p:nvPr>
        </p:nvSpPr>
        <p:spPr>
          <a:xfrm>
            <a:off x="4" y="2398733"/>
            <a:ext cx="9143999" cy="712118"/>
          </a:xfrm>
          <a:noFill/>
        </p:spPr>
        <p:txBody>
          <a:bodyPr>
            <a:sp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37295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3558048" y="1425808"/>
            <a:ext cx="5615722"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629" h="580877">
                <a:moveTo>
                  <a:pt x="0" y="580776"/>
                </a:moveTo>
                <a:lnTo>
                  <a:pt x="1051197" y="0"/>
                </a:lnTo>
                <a:lnTo>
                  <a:pt x="7484135" y="0"/>
                </a:lnTo>
                <a:cubicBezTo>
                  <a:pt x="7485882" y="290438"/>
                  <a:pt x="7485882" y="579476"/>
                  <a:pt x="7487629"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endParaRPr lang="en-US" dirty="0"/>
          </a:p>
        </p:txBody>
      </p:sp>
      <p:sp>
        <p:nvSpPr>
          <p:cNvPr id="11" name="Content Placeholder 2"/>
          <p:cNvSpPr>
            <a:spLocks noGrp="1"/>
          </p:cNvSpPr>
          <p:nvPr>
            <p:ph idx="10"/>
          </p:nvPr>
        </p:nvSpPr>
        <p:spPr>
          <a:xfrm>
            <a:off x="2714498" y="2569904"/>
            <a:ext cx="6474463"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8621174"/>
              <a:gd name="connsiteY0" fmla="*/ 580776 h 580877"/>
              <a:gd name="connsiteX1" fmla="*/ 1051197 w 8621174"/>
              <a:gd name="connsiteY1" fmla="*/ 0 h 580877"/>
              <a:gd name="connsiteX2" fmla="*/ 8621172 w 8621174"/>
              <a:gd name="connsiteY2" fmla="*/ 0 h 580877"/>
              <a:gd name="connsiteX3" fmla="*/ 7487629 w 8621174"/>
              <a:gd name="connsiteY3" fmla="*/ 580877 h 580877"/>
              <a:gd name="connsiteX4" fmla="*/ 0 w 8621174"/>
              <a:gd name="connsiteY4" fmla="*/ 580776 h 580877"/>
              <a:gd name="connsiteX0" fmla="*/ 0 w 8632617"/>
              <a:gd name="connsiteY0" fmla="*/ 580776 h 580877"/>
              <a:gd name="connsiteX1" fmla="*/ 1051197 w 8632617"/>
              <a:gd name="connsiteY1" fmla="*/ 0 h 580877"/>
              <a:gd name="connsiteX2" fmla="*/ 8621172 w 8632617"/>
              <a:gd name="connsiteY2" fmla="*/ 0 h 580877"/>
              <a:gd name="connsiteX3" fmla="*/ 8632617 w 8632617"/>
              <a:gd name="connsiteY3" fmla="*/ 580877 h 580877"/>
              <a:gd name="connsiteX4" fmla="*/ 0 w 8632617"/>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617" h="580877">
                <a:moveTo>
                  <a:pt x="0" y="580776"/>
                </a:moveTo>
                <a:lnTo>
                  <a:pt x="1051197" y="0"/>
                </a:lnTo>
                <a:lnTo>
                  <a:pt x="8621172" y="0"/>
                </a:lnTo>
                <a:cubicBezTo>
                  <a:pt x="8622919" y="290438"/>
                  <a:pt x="8630870" y="579476"/>
                  <a:pt x="8632617"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endParaRPr lang="en-US" dirty="0"/>
          </a:p>
        </p:txBody>
      </p:sp>
      <p:sp>
        <p:nvSpPr>
          <p:cNvPr id="12" name="Content Placeholder 2"/>
          <p:cNvSpPr>
            <a:spLocks noGrp="1"/>
          </p:cNvSpPr>
          <p:nvPr>
            <p:ph idx="11"/>
          </p:nvPr>
        </p:nvSpPr>
        <p:spPr>
          <a:xfrm>
            <a:off x="1859609" y="3716404"/>
            <a:ext cx="7339167" cy="105587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9766160"/>
              <a:gd name="connsiteY0" fmla="*/ 580776 h 580877"/>
              <a:gd name="connsiteX1" fmla="*/ 1051197 w 9766160"/>
              <a:gd name="connsiteY1" fmla="*/ 0 h 580877"/>
              <a:gd name="connsiteX2" fmla="*/ 9766159 w 9766160"/>
              <a:gd name="connsiteY2" fmla="*/ 0 h 580877"/>
              <a:gd name="connsiteX3" fmla="*/ 7487629 w 9766160"/>
              <a:gd name="connsiteY3" fmla="*/ 580877 h 580877"/>
              <a:gd name="connsiteX4" fmla="*/ 0 w 9766160"/>
              <a:gd name="connsiteY4" fmla="*/ 580776 h 580877"/>
              <a:gd name="connsiteX0" fmla="*/ 0 w 9785556"/>
              <a:gd name="connsiteY0" fmla="*/ 580776 h 585284"/>
              <a:gd name="connsiteX1" fmla="*/ 1051197 w 9785556"/>
              <a:gd name="connsiteY1" fmla="*/ 0 h 585284"/>
              <a:gd name="connsiteX2" fmla="*/ 9766159 w 9785556"/>
              <a:gd name="connsiteY2" fmla="*/ 0 h 585284"/>
              <a:gd name="connsiteX3" fmla="*/ 9785556 w 9785556"/>
              <a:gd name="connsiteY3" fmla="*/ 585284 h 585284"/>
              <a:gd name="connsiteX4" fmla="*/ 0 w 9785556"/>
              <a:gd name="connsiteY4" fmla="*/ 580776 h 58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556" h="585284">
                <a:moveTo>
                  <a:pt x="0" y="580776"/>
                </a:moveTo>
                <a:lnTo>
                  <a:pt x="1051197" y="0"/>
                </a:lnTo>
                <a:lnTo>
                  <a:pt x="9766159" y="0"/>
                </a:lnTo>
                <a:cubicBezTo>
                  <a:pt x="9767906" y="290438"/>
                  <a:pt x="9783809" y="583883"/>
                  <a:pt x="9785556" y="585284"/>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endParaRPr lang="en-US" dirty="0"/>
          </a:p>
        </p:txBody>
      </p:sp>
      <p:sp>
        <p:nvSpPr>
          <p:cNvPr id="4" name="Title 1"/>
          <p:cNvSpPr>
            <a:spLocks noGrp="1"/>
          </p:cNvSpPr>
          <p:nvPr>
            <p:ph type="title"/>
          </p:nvPr>
        </p:nvSpPr>
        <p:spPr>
          <a:xfrm>
            <a:off x="5" y="1423220"/>
            <a:ext cx="4258592" cy="3338518"/>
          </a:xfrm>
          <a:custGeom>
            <a:avLst/>
            <a:gdLst>
              <a:gd name="connsiteX0" fmla="*/ 0 w 5051318"/>
              <a:gd name="connsiteY0" fmla="*/ 3335930 h 3335930"/>
              <a:gd name="connsiteX1" fmla="*/ 0 w 5051318"/>
              <a:gd name="connsiteY1" fmla="*/ 0 h 3335930"/>
              <a:gd name="connsiteX2" fmla="*/ 5051318 w 5051318"/>
              <a:gd name="connsiteY2" fmla="*/ 3335930 h 3335930"/>
              <a:gd name="connsiteX3" fmla="*/ 0 w 5051318"/>
              <a:gd name="connsiteY3" fmla="*/ 3335930 h 3335930"/>
              <a:gd name="connsiteX0" fmla="*/ 0 w 5051318"/>
              <a:gd name="connsiteY0" fmla="*/ 3335930 h 3335930"/>
              <a:gd name="connsiteX1" fmla="*/ 0 w 5051318"/>
              <a:gd name="connsiteY1" fmla="*/ 0 h 3335930"/>
              <a:gd name="connsiteX2" fmla="*/ 2330239 w 5051318"/>
              <a:gd name="connsiteY2" fmla="*/ 1531244 h 3335930"/>
              <a:gd name="connsiteX3" fmla="*/ 5051318 w 5051318"/>
              <a:gd name="connsiteY3" fmla="*/ 3335930 h 3335930"/>
              <a:gd name="connsiteX4" fmla="*/ 0 w 5051318"/>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5051318 w 5656000"/>
              <a:gd name="connsiteY3" fmla="*/ 3335930 h 3335930"/>
              <a:gd name="connsiteX4" fmla="*/ 0 w 5656000"/>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2344989 w 5656000"/>
              <a:gd name="connsiteY3" fmla="*/ 3328556 h 3335930"/>
              <a:gd name="connsiteX4" fmla="*/ 0 w 5656000"/>
              <a:gd name="connsiteY4" fmla="*/ 3335930 h 3335930"/>
              <a:gd name="connsiteX0" fmla="*/ 0 w 5678123"/>
              <a:gd name="connsiteY0" fmla="*/ 3338518 h 3338518"/>
              <a:gd name="connsiteX1" fmla="*/ 0 w 5678123"/>
              <a:gd name="connsiteY1" fmla="*/ 2588 h 3338518"/>
              <a:gd name="connsiteX2" fmla="*/ 5678123 w 5678123"/>
              <a:gd name="connsiteY2" fmla="*/ 0 h 3338518"/>
              <a:gd name="connsiteX3" fmla="*/ 2344989 w 5678123"/>
              <a:gd name="connsiteY3" fmla="*/ 3331144 h 3338518"/>
              <a:gd name="connsiteX4" fmla="*/ 0 w 5678123"/>
              <a:gd name="connsiteY4" fmla="*/ 3338518 h 33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123" h="3338518">
                <a:moveTo>
                  <a:pt x="0" y="3338518"/>
                </a:moveTo>
                <a:lnTo>
                  <a:pt x="0" y="2588"/>
                </a:lnTo>
                <a:lnTo>
                  <a:pt x="5678123" y="0"/>
                </a:lnTo>
                <a:lnTo>
                  <a:pt x="2344989" y="3331144"/>
                </a:lnTo>
                <a:lnTo>
                  <a:pt x="0" y="3338518"/>
                </a:lnTo>
                <a:close/>
              </a:path>
            </a:pathLst>
          </a:custGeom>
          <a:solidFill>
            <a:schemeClr val="tx2">
              <a:alpha val="90000"/>
            </a:schemeClr>
          </a:solidFill>
        </p:spPr>
        <p:txBody>
          <a:bodyPr bIns="365760" anchor="ctr" anchorCtr="0">
            <a:normAutofit/>
          </a:bodyPr>
          <a:lstStyle/>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40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1" name="TextBox 30"/>
          <p:cNvSpPr txBox="1">
            <a:spLocks/>
          </p:cNvSpPr>
          <p:nvPr userDrawn="1"/>
        </p:nvSpPr>
        <p:spPr>
          <a:xfrm>
            <a:off x="5173554" y="330980"/>
            <a:ext cx="1946893" cy="822733"/>
          </a:xfrm>
          <a:custGeom>
            <a:avLst/>
            <a:gdLst>
              <a:gd name="connsiteX0" fmla="*/ 822733 w 2595857"/>
              <a:gd name="connsiteY0" fmla="*/ 0 h 822733"/>
              <a:gd name="connsiteX1" fmla="*/ 1037567 w 2595857"/>
              <a:gd name="connsiteY1" fmla="*/ 0 h 822733"/>
              <a:gd name="connsiteX2" fmla="*/ 2595857 w 2595857"/>
              <a:gd name="connsiteY2" fmla="*/ 0 h 822733"/>
              <a:gd name="connsiteX3" fmla="*/ 1773124 w 2595857"/>
              <a:gd name="connsiteY3" fmla="*/ 822733 h 822733"/>
              <a:gd name="connsiteX4" fmla="*/ 1037567 w 2595857"/>
              <a:gd name="connsiteY4" fmla="*/ 822733 h 822733"/>
              <a:gd name="connsiteX5" fmla="*/ 0 w 2595857"/>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5857" h="822733">
                <a:moveTo>
                  <a:pt x="822733" y="0"/>
                </a:moveTo>
                <a:lnTo>
                  <a:pt x="1037567" y="0"/>
                </a:lnTo>
                <a:lnTo>
                  <a:pt x="2595857" y="0"/>
                </a:lnTo>
                <a:lnTo>
                  <a:pt x="1773124" y="822733"/>
                </a:lnTo>
                <a:lnTo>
                  <a:pt x="1037567" y="822733"/>
                </a:lnTo>
                <a:lnTo>
                  <a:pt x="0" y="822733"/>
                </a:lnTo>
                <a:close/>
              </a:path>
            </a:pathLst>
          </a:custGeom>
          <a:solidFill>
            <a:schemeClr val="accent1"/>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32" name="TextBox 31"/>
          <p:cNvSpPr txBox="1">
            <a:spLocks/>
          </p:cNvSpPr>
          <p:nvPr userDrawn="1"/>
        </p:nvSpPr>
        <p:spPr>
          <a:xfrm>
            <a:off x="6552312" y="330980"/>
            <a:ext cx="1914251" cy="822733"/>
          </a:xfrm>
          <a:custGeom>
            <a:avLst/>
            <a:gdLst>
              <a:gd name="connsiteX0" fmla="*/ 822733 w 2552334"/>
              <a:gd name="connsiteY0" fmla="*/ 0 h 822733"/>
              <a:gd name="connsiteX1" fmla="*/ 1012002 w 2552334"/>
              <a:gd name="connsiteY1" fmla="*/ 0 h 822733"/>
              <a:gd name="connsiteX2" fmla="*/ 2552334 w 2552334"/>
              <a:gd name="connsiteY2" fmla="*/ 0 h 822733"/>
              <a:gd name="connsiteX3" fmla="*/ 1729601 w 2552334"/>
              <a:gd name="connsiteY3" fmla="*/ 822733 h 822733"/>
              <a:gd name="connsiteX4" fmla="*/ 1012002 w 2552334"/>
              <a:gd name="connsiteY4" fmla="*/ 822733 h 822733"/>
              <a:gd name="connsiteX5" fmla="*/ 0 w 2552334"/>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334" h="822733">
                <a:moveTo>
                  <a:pt x="822733" y="0"/>
                </a:moveTo>
                <a:lnTo>
                  <a:pt x="1012002" y="0"/>
                </a:lnTo>
                <a:lnTo>
                  <a:pt x="2552334" y="0"/>
                </a:lnTo>
                <a:lnTo>
                  <a:pt x="1729601" y="822733"/>
                </a:lnTo>
                <a:lnTo>
                  <a:pt x="1012002" y="822733"/>
                </a:lnTo>
                <a:lnTo>
                  <a:pt x="0" y="822733"/>
                </a:lnTo>
                <a:close/>
              </a:path>
            </a:pathLst>
          </a:custGeom>
          <a:solidFill>
            <a:schemeClr val="bg2">
              <a:lumMod val="95000"/>
            </a:schemeClr>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34" name="TextBox 33"/>
          <p:cNvSpPr txBox="1">
            <a:spLocks/>
          </p:cNvSpPr>
          <p:nvPr userDrawn="1"/>
        </p:nvSpPr>
        <p:spPr>
          <a:xfrm>
            <a:off x="7894783" y="330980"/>
            <a:ext cx="1249217" cy="822733"/>
          </a:xfrm>
          <a:custGeom>
            <a:avLst/>
            <a:gdLst>
              <a:gd name="connsiteX0" fmla="*/ 822733 w 1665622"/>
              <a:gd name="connsiteY0" fmla="*/ 0 h 822733"/>
              <a:gd name="connsiteX1" fmla="*/ 1050723 w 1665622"/>
              <a:gd name="connsiteY1" fmla="*/ 0 h 822733"/>
              <a:gd name="connsiteX2" fmla="*/ 1665622 w 1665622"/>
              <a:gd name="connsiteY2" fmla="*/ 0 h 822733"/>
              <a:gd name="connsiteX3" fmla="*/ 1665622 w 1665622"/>
              <a:gd name="connsiteY3" fmla="*/ 822733 h 822733"/>
              <a:gd name="connsiteX4" fmla="*/ 1050723 w 1665622"/>
              <a:gd name="connsiteY4" fmla="*/ 822733 h 822733"/>
              <a:gd name="connsiteX5" fmla="*/ 0 w 1665622"/>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622" h="822733">
                <a:moveTo>
                  <a:pt x="822733" y="0"/>
                </a:moveTo>
                <a:lnTo>
                  <a:pt x="1050723" y="0"/>
                </a:lnTo>
                <a:lnTo>
                  <a:pt x="1665622" y="0"/>
                </a:lnTo>
                <a:lnTo>
                  <a:pt x="1665622" y="822733"/>
                </a:lnTo>
                <a:lnTo>
                  <a:pt x="1050723" y="822733"/>
                </a:lnTo>
                <a:lnTo>
                  <a:pt x="0" y="822733"/>
                </a:lnTo>
                <a:close/>
              </a:path>
            </a:pathLst>
          </a:custGeom>
          <a:solidFill>
            <a:schemeClr val="bg2">
              <a:lumMod val="95000"/>
            </a:schemeClr>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20" name="TextBox 19"/>
          <p:cNvSpPr txBox="1">
            <a:spLocks/>
          </p:cNvSpPr>
          <p:nvPr userDrawn="1"/>
        </p:nvSpPr>
        <p:spPr>
          <a:xfrm>
            <a:off x="0" y="330980"/>
            <a:ext cx="5741430" cy="822733"/>
          </a:xfrm>
          <a:custGeom>
            <a:avLst/>
            <a:gdLst>
              <a:gd name="connsiteX0" fmla="*/ 0 w 7655240"/>
              <a:gd name="connsiteY0" fmla="*/ 0 h 822733"/>
              <a:gd name="connsiteX1" fmla="*/ 7655240 w 7655240"/>
              <a:gd name="connsiteY1" fmla="*/ 0 h 822733"/>
              <a:gd name="connsiteX2" fmla="*/ 6832507 w 7655240"/>
              <a:gd name="connsiteY2" fmla="*/ 822733 h 822733"/>
              <a:gd name="connsiteX3" fmla="*/ 0 w 7655240"/>
              <a:gd name="connsiteY3" fmla="*/ 822733 h 822733"/>
              <a:gd name="connsiteX4" fmla="*/ 0 w 7655240"/>
              <a:gd name="connsiteY4" fmla="*/ 0 h 8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5240" h="822733">
                <a:moveTo>
                  <a:pt x="0" y="0"/>
                </a:moveTo>
                <a:lnTo>
                  <a:pt x="7655240" y="0"/>
                </a:lnTo>
                <a:lnTo>
                  <a:pt x="6832507" y="822733"/>
                </a:lnTo>
                <a:lnTo>
                  <a:pt x="0" y="822733"/>
                </a:lnTo>
                <a:lnTo>
                  <a:pt x="0" y="0"/>
                </a:lnTo>
                <a:close/>
              </a:path>
            </a:pathLst>
          </a:custGeom>
          <a:solidFill>
            <a:schemeClr val="tx2"/>
          </a:solidFill>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2475" b="0" i="0" u="none" strike="noStrike" kern="1200" cap="none" spc="0" normalizeH="0" baseline="0" noProof="0" dirty="0">
              <a:ln>
                <a:noFill/>
              </a:ln>
              <a:solidFill>
                <a:srgbClr val="FFFFFF"/>
              </a:solidFill>
              <a:effectLst/>
              <a:uLnTx/>
              <a:uFillTx/>
              <a:latin typeface="Open Sans Light" charset="0"/>
            </a:endParaRPr>
          </a:p>
        </p:txBody>
      </p:sp>
      <p:sp>
        <p:nvSpPr>
          <p:cNvPr id="42" name="Title 41"/>
          <p:cNvSpPr>
            <a:spLocks noGrp="1"/>
          </p:cNvSpPr>
          <p:nvPr>
            <p:ph type="title"/>
          </p:nvPr>
        </p:nvSpPr>
        <p:spPr>
          <a:xfrm>
            <a:off x="1" y="441594"/>
            <a:ext cx="4705184" cy="712118"/>
          </a:xfrm>
          <a:noFill/>
        </p:spPr>
        <p:txBody>
          <a:body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40927" y="440778"/>
            <a:ext cx="799838" cy="566461"/>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19960" y="428613"/>
            <a:ext cx="472928" cy="615646"/>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472082" y="429245"/>
            <a:ext cx="437807" cy="615014"/>
          </a:xfrm>
          <a:prstGeom prst="rect">
            <a:avLst/>
          </a:prstGeom>
        </p:spPr>
      </p:pic>
    </p:spTree>
    <p:extLst>
      <p:ext uri="{BB962C8B-B14F-4D97-AF65-F5344CB8AC3E}">
        <p14:creationId xmlns:p14="http://schemas.microsoft.com/office/powerpoint/2010/main" val="2170394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1" name="TextBox 30"/>
          <p:cNvSpPr txBox="1">
            <a:spLocks/>
          </p:cNvSpPr>
          <p:nvPr userDrawn="1"/>
        </p:nvSpPr>
        <p:spPr>
          <a:xfrm>
            <a:off x="5173554" y="330980"/>
            <a:ext cx="1946893" cy="822733"/>
          </a:xfrm>
          <a:custGeom>
            <a:avLst/>
            <a:gdLst>
              <a:gd name="connsiteX0" fmla="*/ 822733 w 2595857"/>
              <a:gd name="connsiteY0" fmla="*/ 0 h 822733"/>
              <a:gd name="connsiteX1" fmla="*/ 1037567 w 2595857"/>
              <a:gd name="connsiteY1" fmla="*/ 0 h 822733"/>
              <a:gd name="connsiteX2" fmla="*/ 2595857 w 2595857"/>
              <a:gd name="connsiteY2" fmla="*/ 0 h 822733"/>
              <a:gd name="connsiteX3" fmla="*/ 1773124 w 2595857"/>
              <a:gd name="connsiteY3" fmla="*/ 822733 h 822733"/>
              <a:gd name="connsiteX4" fmla="*/ 1037567 w 2595857"/>
              <a:gd name="connsiteY4" fmla="*/ 822733 h 822733"/>
              <a:gd name="connsiteX5" fmla="*/ 0 w 2595857"/>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5857" h="822733">
                <a:moveTo>
                  <a:pt x="822733" y="0"/>
                </a:moveTo>
                <a:lnTo>
                  <a:pt x="1037567" y="0"/>
                </a:lnTo>
                <a:lnTo>
                  <a:pt x="2595857" y="0"/>
                </a:lnTo>
                <a:lnTo>
                  <a:pt x="1773124" y="822733"/>
                </a:lnTo>
                <a:lnTo>
                  <a:pt x="1037567" y="822733"/>
                </a:lnTo>
                <a:lnTo>
                  <a:pt x="0" y="822733"/>
                </a:lnTo>
                <a:close/>
              </a:path>
            </a:pathLst>
          </a:custGeom>
          <a:solidFill>
            <a:schemeClr val="bg2">
              <a:lumMod val="95000"/>
            </a:schemeClr>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32" name="TextBox 31"/>
          <p:cNvSpPr txBox="1">
            <a:spLocks/>
          </p:cNvSpPr>
          <p:nvPr userDrawn="1"/>
        </p:nvSpPr>
        <p:spPr>
          <a:xfrm>
            <a:off x="6552312" y="330980"/>
            <a:ext cx="1914251" cy="822733"/>
          </a:xfrm>
          <a:custGeom>
            <a:avLst/>
            <a:gdLst>
              <a:gd name="connsiteX0" fmla="*/ 822733 w 2552334"/>
              <a:gd name="connsiteY0" fmla="*/ 0 h 822733"/>
              <a:gd name="connsiteX1" fmla="*/ 1012002 w 2552334"/>
              <a:gd name="connsiteY1" fmla="*/ 0 h 822733"/>
              <a:gd name="connsiteX2" fmla="*/ 2552334 w 2552334"/>
              <a:gd name="connsiteY2" fmla="*/ 0 h 822733"/>
              <a:gd name="connsiteX3" fmla="*/ 1729601 w 2552334"/>
              <a:gd name="connsiteY3" fmla="*/ 822733 h 822733"/>
              <a:gd name="connsiteX4" fmla="*/ 1012002 w 2552334"/>
              <a:gd name="connsiteY4" fmla="*/ 822733 h 822733"/>
              <a:gd name="connsiteX5" fmla="*/ 0 w 2552334"/>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334" h="822733">
                <a:moveTo>
                  <a:pt x="822733" y="0"/>
                </a:moveTo>
                <a:lnTo>
                  <a:pt x="1012002" y="0"/>
                </a:lnTo>
                <a:lnTo>
                  <a:pt x="2552334" y="0"/>
                </a:lnTo>
                <a:lnTo>
                  <a:pt x="1729601" y="822733"/>
                </a:lnTo>
                <a:lnTo>
                  <a:pt x="1012002" y="822733"/>
                </a:lnTo>
                <a:lnTo>
                  <a:pt x="0" y="822733"/>
                </a:lnTo>
                <a:close/>
              </a:path>
            </a:pathLst>
          </a:custGeom>
          <a:solidFill>
            <a:schemeClr val="accent3"/>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34" name="TextBox 33"/>
          <p:cNvSpPr txBox="1">
            <a:spLocks/>
          </p:cNvSpPr>
          <p:nvPr userDrawn="1"/>
        </p:nvSpPr>
        <p:spPr>
          <a:xfrm>
            <a:off x="7894783" y="330980"/>
            <a:ext cx="1249217" cy="822733"/>
          </a:xfrm>
          <a:custGeom>
            <a:avLst/>
            <a:gdLst>
              <a:gd name="connsiteX0" fmla="*/ 822733 w 1665622"/>
              <a:gd name="connsiteY0" fmla="*/ 0 h 822733"/>
              <a:gd name="connsiteX1" fmla="*/ 1050723 w 1665622"/>
              <a:gd name="connsiteY1" fmla="*/ 0 h 822733"/>
              <a:gd name="connsiteX2" fmla="*/ 1665622 w 1665622"/>
              <a:gd name="connsiteY2" fmla="*/ 0 h 822733"/>
              <a:gd name="connsiteX3" fmla="*/ 1665622 w 1665622"/>
              <a:gd name="connsiteY3" fmla="*/ 822733 h 822733"/>
              <a:gd name="connsiteX4" fmla="*/ 1050723 w 1665622"/>
              <a:gd name="connsiteY4" fmla="*/ 822733 h 822733"/>
              <a:gd name="connsiteX5" fmla="*/ 0 w 1665622"/>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622" h="822733">
                <a:moveTo>
                  <a:pt x="822733" y="0"/>
                </a:moveTo>
                <a:lnTo>
                  <a:pt x="1050723" y="0"/>
                </a:lnTo>
                <a:lnTo>
                  <a:pt x="1665622" y="0"/>
                </a:lnTo>
                <a:lnTo>
                  <a:pt x="1665622" y="822733"/>
                </a:lnTo>
                <a:lnTo>
                  <a:pt x="1050723" y="822733"/>
                </a:lnTo>
                <a:lnTo>
                  <a:pt x="0" y="822733"/>
                </a:lnTo>
                <a:close/>
              </a:path>
            </a:pathLst>
          </a:custGeom>
          <a:solidFill>
            <a:schemeClr val="bg2">
              <a:lumMod val="95000"/>
            </a:schemeClr>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20" name="TextBox 19"/>
          <p:cNvSpPr txBox="1">
            <a:spLocks/>
          </p:cNvSpPr>
          <p:nvPr userDrawn="1"/>
        </p:nvSpPr>
        <p:spPr>
          <a:xfrm>
            <a:off x="0" y="330980"/>
            <a:ext cx="5741430" cy="822733"/>
          </a:xfrm>
          <a:custGeom>
            <a:avLst/>
            <a:gdLst>
              <a:gd name="connsiteX0" fmla="*/ 0 w 7655240"/>
              <a:gd name="connsiteY0" fmla="*/ 0 h 822733"/>
              <a:gd name="connsiteX1" fmla="*/ 7655240 w 7655240"/>
              <a:gd name="connsiteY1" fmla="*/ 0 h 822733"/>
              <a:gd name="connsiteX2" fmla="*/ 6832507 w 7655240"/>
              <a:gd name="connsiteY2" fmla="*/ 822733 h 822733"/>
              <a:gd name="connsiteX3" fmla="*/ 0 w 7655240"/>
              <a:gd name="connsiteY3" fmla="*/ 822733 h 822733"/>
              <a:gd name="connsiteX4" fmla="*/ 0 w 7655240"/>
              <a:gd name="connsiteY4" fmla="*/ 0 h 8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5240" h="822733">
                <a:moveTo>
                  <a:pt x="0" y="0"/>
                </a:moveTo>
                <a:lnTo>
                  <a:pt x="7655240" y="0"/>
                </a:lnTo>
                <a:lnTo>
                  <a:pt x="6832507" y="822733"/>
                </a:lnTo>
                <a:lnTo>
                  <a:pt x="0" y="822733"/>
                </a:lnTo>
                <a:lnTo>
                  <a:pt x="0" y="0"/>
                </a:lnTo>
                <a:close/>
              </a:path>
            </a:pathLst>
          </a:custGeom>
          <a:solidFill>
            <a:schemeClr val="tx2"/>
          </a:solidFill>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2475" b="0" i="0" u="none" strike="noStrike" kern="1200" cap="none" spc="0" normalizeH="0" baseline="0" noProof="0" dirty="0">
              <a:ln>
                <a:noFill/>
              </a:ln>
              <a:solidFill>
                <a:srgbClr val="FFFFFF"/>
              </a:solidFill>
              <a:effectLst/>
              <a:uLnTx/>
              <a:uFillTx/>
              <a:latin typeface="Open Sans Light" charset="0"/>
            </a:endParaRPr>
          </a:p>
        </p:txBody>
      </p:sp>
      <p:sp>
        <p:nvSpPr>
          <p:cNvPr id="42" name="Title 41"/>
          <p:cNvSpPr>
            <a:spLocks noGrp="1"/>
          </p:cNvSpPr>
          <p:nvPr>
            <p:ph type="title"/>
          </p:nvPr>
        </p:nvSpPr>
        <p:spPr>
          <a:xfrm>
            <a:off x="1" y="441594"/>
            <a:ext cx="4705184" cy="712118"/>
          </a:xfrm>
          <a:noFill/>
        </p:spPr>
        <p:txBody>
          <a:bodyPr/>
          <a:lstStyle>
            <a:lvl1pPr>
              <a:defRPr>
                <a:latin typeface="+mj-lt"/>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40927" y="440778"/>
            <a:ext cx="799838" cy="566461"/>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19960" y="428613"/>
            <a:ext cx="472928" cy="615646"/>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472082" y="429245"/>
            <a:ext cx="437807" cy="615014"/>
          </a:xfrm>
          <a:prstGeom prst="rect">
            <a:avLst/>
          </a:prstGeom>
        </p:spPr>
      </p:pic>
    </p:spTree>
    <p:extLst>
      <p:ext uri="{BB962C8B-B14F-4D97-AF65-F5344CB8AC3E}">
        <p14:creationId xmlns:p14="http://schemas.microsoft.com/office/powerpoint/2010/main" val="1455716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016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1" name="TextBox 30"/>
          <p:cNvSpPr txBox="1">
            <a:spLocks/>
          </p:cNvSpPr>
          <p:nvPr userDrawn="1"/>
        </p:nvSpPr>
        <p:spPr>
          <a:xfrm>
            <a:off x="5173554" y="330980"/>
            <a:ext cx="1946893" cy="822733"/>
          </a:xfrm>
          <a:custGeom>
            <a:avLst/>
            <a:gdLst>
              <a:gd name="connsiteX0" fmla="*/ 822733 w 2595857"/>
              <a:gd name="connsiteY0" fmla="*/ 0 h 822733"/>
              <a:gd name="connsiteX1" fmla="*/ 1037567 w 2595857"/>
              <a:gd name="connsiteY1" fmla="*/ 0 h 822733"/>
              <a:gd name="connsiteX2" fmla="*/ 2595857 w 2595857"/>
              <a:gd name="connsiteY2" fmla="*/ 0 h 822733"/>
              <a:gd name="connsiteX3" fmla="*/ 1773124 w 2595857"/>
              <a:gd name="connsiteY3" fmla="*/ 822733 h 822733"/>
              <a:gd name="connsiteX4" fmla="*/ 1037567 w 2595857"/>
              <a:gd name="connsiteY4" fmla="*/ 822733 h 822733"/>
              <a:gd name="connsiteX5" fmla="*/ 0 w 2595857"/>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5857" h="822733">
                <a:moveTo>
                  <a:pt x="822733" y="0"/>
                </a:moveTo>
                <a:lnTo>
                  <a:pt x="1037567" y="0"/>
                </a:lnTo>
                <a:lnTo>
                  <a:pt x="2595857" y="0"/>
                </a:lnTo>
                <a:lnTo>
                  <a:pt x="1773124" y="822733"/>
                </a:lnTo>
                <a:lnTo>
                  <a:pt x="1037567" y="822733"/>
                </a:lnTo>
                <a:lnTo>
                  <a:pt x="0" y="822733"/>
                </a:lnTo>
                <a:close/>
              </a:path>
            </a:pathLst>
          </a:custGeom>
          <a:solidFill>
            <a:schemeClr val="bg2">
              <a:lumMod val="95000"/>
            </a:schemeClr>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32" name="TextBox 31"/>
          <p:cNvSpPr txBox="1">
            <a:spLocks/>
          </p:cNvSpPr>
          <p:nvPr userDrawn="1"/>
        </p:nvSpPr>
        <p:spPr>
          <a:xfrm>
            <a:off x="6552312" y="330980"/>
            <a:ext cx="1914251" cy="822733"/>
          </a:xfrm>
          <a:custGeom>
            <a:avLst/>
            <a:gdLst>
              <a:gd name="connsiteX0" fmla="*/ 822733 w 2552334"/>
              <a:gd name="connsiteY0" fmla="*/ 0 h 822733"/>
              <a:gd name="connsiteX1" fmla="*/ 1012002 w 2552334"/>
              <a:gd name="connsiteY1" fmla="*/ 0 h 822733"/>
              <a:gd name="connsiteX2" fmla="*/ 2552334 w 2552334"/>
              <a:gd name="connsiteY2" fmla="*/ 0 h 822733"/>
              <a:gd name="connsiteX3" fmla="*/ 1729601 w 2552334"/>
              <a:gd name="connsiteY3" fmla="*/ 822733 h 822733"/>
              <a:gd name="connsiteX4" fmla="*/ 1012002 w 2552334"/>
              <a:gd name="connsiteY4" fmla="*/ 822733 h 822733"/>
              <a:gd name="connsiteX5" fmla="*/ 0 w 2552334"/>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334" h="822733">
                <a:moveTo>
                  <a:pt x="822733" y="0"/>
                </a:moveTo>
                <a:lnTo>
                  <a:pt x="1012002" y="0"/>
                </a:lnTo>
                <a:lnTo>
                  <a:pt x="2552334" y="0"/>
                </a:lnTo>
                <a:lnTo>
                  <a:pt x="1729601" y="822733"/>
                </a:lnTo>
                <a:lnTo>
                  <a:pt x="1012002" y="822733"/>
                </a:lnTo>
                <a:lnTo>
                  <a:pt x="0" y="822733"/>
                </a:lnTo>
                <a:close/>
              </a:path>
            </a:pathLst>
          </a:custGeom>
          <a:solidFill>
            <a:schemeClr val="bg2">
              <a:lumMod val="95000"/>
            </a:schemeClr>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34" name="TextBox 33"/>
          <p:cNvSpPr txBox="1">
            <a:spLocks/>
          </p:cNvSpPr>
          <p:nvPr userDrawn="1"/>
        </p:nvSpPr>
        <p:spPr>
          <a:xfrm>
            <a:off x="7894783" y="330980"/>
            <a:ext cx="1249217" cy="822733"/>
          </a:xfrm>
          <a:custGeom>
            <a:avLst/>
            <a:gdLst>
              <a:gd name="connsiteX0" fmla="*/ 822733 w 1665622"/>
              <a:gd name="connsiteY0" fmla="*/ 0 h 822733"/>
              <a:gd name="connsiteX1" fmla="*/ 1050723 w 1665622"/>
              <a:gd name="connsiteY1" fmla="*/ 0 h 822733"/>
              <a:gd name="connsiteX2" fmla="*/ 1665622 w 1665622"/>
              <a:gd name="connsiteY2" fmla="*/ 0 h 822733"/>
              <a:gd name="connsiteX3" fmla="*/ 1665622 w 1665622"/>
              <a:gd name="connsiteY3" fmla="*/ 822733 h 822733"/>
              <a:gd name="connsiteX4" fmla="*/ 1050723 w 1665622"/>
              <a:gd name="connsiteY4" fmla="*/ 822733 h 822733"/>
              <a:gd name="connsiteX5" fmla="*/ 0 w 1665622"/>
              <a:gd name="connsiteY5" fmla="*/ 822733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5622" h="822733">
                <a:moveTo>
                  <a:pt x="822733" y="0"/>
                </a:moveTo>
                <a:lnTo>
                  <a:pt x="1050723" y="0"/>
                </a:lnTo>
                <a:lnTo>
                  <a:pt x="1665622" y="0"/>
                </a:lnTo>
                <a:lnTo>
                  <a:pt x="1665622" y="822733"/>
                </a:lnTo>
                <a:lnTo>
                  <a:pt x="1050723" y="822733"/>
                </a:lnTo>
                <a:lnTo>
                  <a:pt x="0" y="822733"/>
                </a:lnTo>
                <a:close/>
              </a:path>
            </a:pathLst>
          </a:custGeom>
          <a:solidFill>
            <a:schemeClr val="accent4"/>
          </a:solidFill>
          <a:ln w="38100">
            <a:noFill/>
            <a:bevel/>
          </a:ln>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Open Sans Light" charset="0"/>
            </a:endParaRPr>
          </a:p>
        </p:txBody>
      </p:sp>
      <p:sp>
        <p:nvSpPr>
          <p:cNvPr id="20" name="TextBox 19"/>
          <p:cNvSpPr txBox="1">
            <a:spLocks/>
          </p:cNvSpPr>
          <p:nvPr userDrawn="1"/>
        </p:nvSpPr>
        <p:spPr>
          <a:xfrm>
            <a:off x="0" y="330980"/>
            <a:ext cx="5741430" cy="822733"/>
          </a:xfrm>
          <a:custGeom>
            <a:avLst/>
            <a:gdLst>
              <a:gd name="connsiteX0" fmla="*/ 0 w 7655240"/>
              <a:gd name="connsiteY0" fmla="*/ 0 h 822733"/>
              <a:gd name="connsiteX1" fmla="*/ 7655240 w 7655240"/>
              <a:gd name="connsiteY1" fmla="*/ 0 h 822733"/>
              <a:gd name="connsiteX2" fmla="*/ 6832507 w 7655240"/>
              <a:gd name="connsiteY2" fmla="*/ 822733 h 822733"/>
              <a:gd name="connsiteX3" fmla="*/ 0 w 7655240"/>
              <a:gd name="connsiteY3" fmla="*/ 822733 h 822733"/>
              <a:gd name="connsiteX4" fmla="*/ 0 w 7655240"/>
              <a:gd name="connsiteY4" fmla="*/ 0 h 8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5240" h="822733">
                <a:moveTo>
                  <a:pt x="0" y="0"/>
                </a:moveTo>
                <a:lnTo>
                  <a:pt x="7655240" y="0"/>
                </a:lnTo>
                <a:lnTo>
                  <a:pt x="6832507" y="822733"/>
                </a:lnTo>
                <a:lnTo>
                  <a:pt x="0" y="822733"/>
                </a:lnTo>
                <a:lnTo>
                  <a:pt x="0" y="0"/>
                </a:lnTo>
                <a:close/>
              </a:path>
            </a:pathLst>
          </a:custGeom>
          <a:solidFill>
            <a:schemeClr val="tx2"/>
          </a:solidFill>
        </p:spPr>
        <p:txBody>
          <a:bodyPr vert="horz" wrap="square" lIns="342900" tIns="137160" rIns="342900" bIns="137160" rtlCol="0" anchor="b" anchorCtr="0">
            <a:noAutofit/>
          </a:bodyPr>
          <a:lstStyle>
            <a:lvl1pPr marL="5954" indent="0" algn="l" defTabSz="685783" rtl="0" eaLnBrk="1" latinLnBrk="0" hangingPunct="1">
              <a:lnSpc>
                <a:spcPct val="90000"/>
              </a:lnSpc>
              <a:spcBef>
                <a:spcPct val="0"/>
              </a:spcBef>
              <a:buNone/>
              <a:tabLst/>
              <a:defRPr sz="3300" b="0" i="0" kern="1200">
                <a:solidFill>
                  <a:schemeClr val="bg2"/>
                </a:solidFill>
                <a:latin typeface="Open Sans Light" charset="0"/>
                <a:ea typeface="Open Sans Light" charset="0"/>
                <a:cs typeface="Open Sans Light" charset="0"/>
              </a:defRPr>
            </a:lvl1pPr>
          </a:lstStyle>
          <a:p>
            <a:pPr marL="4466" marR="0" lvl="0" indent="0" algn="l" defTabSz="514337" rtl="0" eaLnBrk="1" fontAlgn="auto" latinLnBrk="0" hangingPunct="1">
              <a:lnSpc>
                <a:spcPct val="90000"/>
              </a:lnSpc>
              <a:spcBef>
                <a:spcPct val="0"/>
              </a:spcBef>
              <a:spcAft>
                <a:spcPts val="0"/>
              </a:spcAft>
              <a:buClrTx/>
              <a:buSzTx/>
              <a:buFontTx/>
              <a:buNone/>
              <a:tabLst/>
              <a:defRPr/>
            </a:pPr>
            <a:endParaRPr kumimoji="0" lang="en-US" sz="2475" b="0" i="0" u="none" strike="noStrike" kern="1200" cap="none" spc="0" normalizeH="0" baseline="0" noProof="0" dirty="0">
              <a:ln>
                <a:noFill/>
              </a:ln>
              <a:solidFill>
                <a:srgbClr val="FFFFFF"/>
              </a:solidFill>
              <a:effectLst/>
              <a:uLnTx/>
              <a:uFillTx/>
              <a:latin typeface="Open Sans Light" charset="0"/>
            </a:endParaRPr>
          </a:p>
        </p:txBody>
      </p:sp>
      <p:sp>
        <p:nvSpPr>
          <p:cNvPr id="42" name="Title 41"/>
          <p:cNvSpPr>
            <a:spLocks noGrp="1"/>
          </p:cNvSpPr>
          <p:nvPr>
            <p:ph type="title"/>
          </p:nvPr>
        </p:nvSpPr>
        <p:spPr>
          <a:xfrm>
            <a:off x="1" y="441594"/>
            <a:ext cx="4705184" cy="712118"/>
          </a:xfrm>
          <a:noFill/>
        </p:spPr>
        <p:txBody>
          <a:body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40927" y="440778"/>
            <a:ext cx="799838" cy="566461"/>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19960" y="428613"/>
            <a:ext cx="472928" cy="615646"/>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472082" y="429245"/>
            <a:ext cx="437807" cy="615014"/>
          </a:xfrm>
          <a:prstGeom prst="rect">
            <a:avLst/>
          </a:prstGeom>
        </p:spPr>
      </p:pic>
    </p:spTree>
    <p:extLst>
      <p:ext uri="{BB962C8B-B14F-4D97-AF65-F5344CB8AC3E}">
        <p14:creationId xmlns:p14="http://schemas.microsoft.com/office/powerpoint/2010/main" val="251452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Right Triangle 2"/>
          <p:cNvSpPr/>
          <p:nvPr userDrawn="1"/>
        </p:nvSpPr>
        <p:spPr>
          <a:xfrm flipH="1">
            <a:off x="3992998" y="-10007"/>
            <a:ext cx="5151005" cy="6868007"/>
          </a:xfrm>
          <a:prstGeom prst="rtTriangle">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898B8E"/>
              </a:solidFill>
              <a:effectLst/>
              <a:uLnTx/>
              <a:uFillTx/>
              <a:latin typeface="Arial"/>
              <a:ea typeface="+mn-ea"/>
              <a:cs typeface="+mn-cs"/>
            </a:endParaRPr>
          </a:p>
        </p:txBody>
      </p:sp>
      <p:sp>
        <p:nvSpPr>
          <p:cNvPr id="2" name="Title 1"/>
          <p:cNvSpPr>
            <a:spLocks noGrp="1"/>
          </p:cNvSpPr>
          <p:nvPr>
            <p:ph type="title"/>
          </p:nvPr>
        </p:nvSpPr>
        <p:spPr>
          <a:xfrm>
            <a:off x="4" y="2398733"/>
            <a:ext cx="9143999" cy="712118"/>
          </a:xfrm>
          <a:noFill/>
        </p:spPr>
        <p:txBody>
          <a:bodyPr>
            <a:sp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731545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248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6488" y="2902829"/>
            <a:ext cx="7867511" cy="888705"/>
          </a:xfrm>
          <a:solidFill>
            <a:schemeClr val="tx2">
              <a:alpha val="90000"/>
            </a:schemeClr>
          </a:solidFill>
        </p:spPr>
        <p:txBody>
          <a:bodyPr wrap="square" lIns="182880" rIns="457200" anchor="b">
            <a:spAutoFit/>
          </a:bodyPr>
          <a:lstStyle>
            <a:lvl1pPr algn="l">
              <a:defRPr sz="3750"/>
            </a:lvl1pPr>
          </a:lstStyle>
          <a:p>
            <a:r>
              <a:rPr lang="en-US" dirty="0"/>
              <a:t>Click to edit Master title style</a:t>
            </a:r>
          </a:p>
        </p:txBody>
      </p:sp>
      <p:sp>
        <p:nvSpPr>
          <p:cNvPr id="3" name="Subtitle 2"/>
          <p:cNvSpPr>
            <a:spLocks noGrp="1"/>
          </p:cNvSpPr>
          <p:nvPr>
            <p:ph type="subTitle" idx="1"/>
          </p:nvPr>
        </p:nvSpPr>
        <p:spPr>
          <a:xfrm>
            <a:off x="1276488" y="3791534"/>
            <a:ext cx="7867511" cy="488034"/>
          </a:xfrm>
          <a:solidFill>
            <a:schemeClr val="accent1"/>
          </a:solidFill>
        </p:spPr>
        <p:txBody>
          <a:bodyPr lIns="182880" tIns="91440" rIns="457200" bIns="91440">
            <a:noAutofit/>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7" name="Group 6"/>
          <p:cNvGrpSpPr/>
          <p:nvPr userDrawn="1"/>
        </p:nvGrpSpPr>
        <p:grpSpPr>
          <a:xfrm>
            <a:off x="342900" y="-1"/>
            <a:ext cx="2281547" cy="1694815"/>
            <a:chOff x="435429" y="-1"/>
            <a:chExt cx="3568535" cy="1988127"/>
          </a:xfrm>
        </p:grpSpPr>
        <p:sp>
          <p:nvSpPr>
            <p:cNvPr id="8" name="Rectangle 7"/>
            <p:cNvSpPr/>
            <p:nvPr userDrawn="1"/>
          </p:nvSpPr>
          <p:spPr>
            <a:xfrm>
              <a:off x="435429" y="-1"/>
              <a:ext cx="3568535" cy="1988127"/>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898B8E"/>
                </a:solidFill>
                <a:effectLst/>
                <a:uLnTx/>
                <a:uFillTx/>
                <a:latin typeface="Arial"/>
                <a:ea typeface="+mn-ea"/>
                <a:cs typeface="+mn-cs"/>
              </a:endParaRPr>
            </a:p>
          </p:txBody>
        </p:sp>
        <p:pic>
          <p:nvPicPr>
            <p:cNvPr id="9" name="Picture 6" descr="NLGWhit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2238" y="599467"/>
              <a:ext cx="2834917" cy="1114877"/>
            </a:xfrm>
            <a:prstGeom prst="rect">
              <a:avLst/>
            </a:prstGeom>
            <a:noFill/>
            <a:ln w="9525">
              <a:noFill/>
              <a:miter lim="800000"/>
              <a:headEnd/>
              <a:tailEnd/>
            </a:ln>
          </p:spPr>
        </p:pic>
      </p:grpSp>
      <p:sp>
        <p:nvSpPr>
          <p:cNvPr id="11" name="TextBox 10"/>
          <p:cNvSpPr txBox="1"/>
          <p:nvPr userDrawn="1"/>
        </p:nvSpPr>
        <p:spPr>
          <a:xfrm>
            <a:off x="775906" y="6654430"/>
            <a:ext cx="710829" cy="78483"/>
          </a:xfrm>
          <a:prstGeom prst="rect">
            <a:avLst/>
          </a:prstGeom>
          <a:noFill/>
        </p:spPr>
        <p:txBody>
          <a:bodyPr wrap="squar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510" b="0" i="0" u="none" strike="noStrike" kern="1200" cap="none" spc="0" normalizeH="0" baseline="0" noProof="0" dirty="0">
                <a:ln>
                  <a:noFill/>
                </a:ln>
                <a:solidFill>
                  <a:srgbClr val="3F403C"/>
                </a:solidFill>
                <a:effectLst/>
                <a:uLnTx/>
                <a:uFillTx/>
                <a:latin typeface="Arial" charset="0"/>
                <a:ea typeface="+mn-ea"/>
                <a:cs typeface="Arial" charset="0"/>
              </a:rPr>
              <a:t>|  Cat #103671(1217)</a:t>
            </a:r>
          </a:p>
        </p:txBody>
      </p:sp>
    </p:spTree>
    <p:extLst>
      <p:ext uri="{BB962C8B-B14F-4D97-AF65-F5344CB8AC3E}">
        <p14:creationId xmlns:p14="http://schemas.microsoft.com/office/powerpoint/2010/main" val="205267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TextBox 3"/>
          <p:cNvSpPr txBox="1"/>
          <p:nvPr userDrawn="1"/>
        </p:nvSpPr>
        <p:spPr>
          <a:xfrm>
            <a:off x="4173208" y="13321"/>
            <a:ext cx="5104282" cy="261610"/>
          </a:xfrm>
          <a:prstGeom prst="rect">
            <a:avLst/>
          </a:prstGeom>
          <a:noFill/>
        </p:spPr>
        <p:txBody>
          <a:bodyPr wrap="none" rtlCol="0">
            <a:spAutoFit/>
          </a:bodyPr>
          <a:lstStyle/>
          <a:p>
            <a:r>
              <a:rPr lang="en-US" sz="1100" dirty="0">
                <a:solidFill>
                  <a:srgbClr val="FF0000"/>
                </a:solidFill>
              </a:rPr>
              <a:t>DRAFT V.1 1/12/2018 DO NOT CIRCULATE NOT</a:t>
            </a:r>
            <a:r>
              <a:rPr lang="en-US" sz="1100" baseline="0" dirty="0">
                <a:solidFill>
                  <a:srgbClr val="FF0000"/>
                </a:solidFill>
              </a:rPr>
              <a:t> COMPLIANCE REVIEWED</a:t>
            </a:r>
            <a:endParaRPr lang="en-US" sz="1100" dirty="0">
              <a:solidFill>
                <a:srgbClr val="FF0000"/>
              </a:solidFill>
            </a:endParaRPr>
          </a:p>
        </p:txBody>
      </p:sp>
    </p:spTree>
    <p:extLst>
      <p:ext uri="{BB962C8B-B14F-4D97-AF65-F5344CB8AC3E}">
        <p14:creationId xmlns:p14="http://schemas.microsoft.com/office/powerpoint/2010/main" val="205271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48574"/>
            <a:ext cx="9143999" cy="822807"/>
          </a:xfrm>
        </p:spPr>
        <p:txBody>
          <a:bodyPr/>
          <a:lstStyle/>
          <a:p>
            <a:r>
              <a:rPr lang="en-US"/>
              <a:t>Click to edit Master title style</a:t>
            </a:r>
          </a:p>
        </p:txBody>
      </p:sp>
    </p:spTree>
    <p:extLst>
      <p:ext uri="{BB962C8B-B14F-4D97-AF65-F5344CB8AC3E}">
        <p14:creationId xmlns:p14="http://schemas.microsoft.com/office/powerpoint/2010/main" val="134056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435430" y="1600200"/>
            <a:ext cx="4069897" cy="4516438"/>
          </a:xfrm>
        </p:spPr>
        <p:txBody>
          <a:bodyPr/>
          <a:lstStyle/>
          <a:p>
            <a:pPr lvl="0"/>
            <a:r>
              <a:rPr lang="en-US"/>
              <a:t>Click to edit Master text styles</a:t>
            </a:r>
          </a:p>
          <a:p>
            <a:pPr lvl="1"/>
            <a:r>
              <a:rPr lang="en-US"/>
              <a:t>Second level</a:t>
            </a:r>
          </a:p>
          <a:p>
            <a:pPr lvl="2"/>
            <a:r>
              <a:rPr lang="en-US"/>
              <a:t>Third level</a:t>
            </a:r>
          </a:p>
        </p:txBody>
      </p:sp>
      <p:sp>
        <p:nvSpPr>
          <p:cNvPr id="11" name="Text Placeholder 10"/>
          <p:cNvSpPr>
            <a:spLocks noGrp="1"/>
          </p:cNvSpPr>
          <p:nvPr>
            <p:ph type="body" sz="quarter" idx="15" hasCustomPrompt="1"/>
          </p:nvPr>
        </p:nvSpPr>
        <p:spPr>
          <a:xfrm>
            <a:off x="4731450" y="3446602"/>
            <a:ext cx="1876180" cy="2501573"/>
          </a:xfrm>
          <a:prstGeom prst="ellipse">
            <a:avLst/>
          </a:prstGeom>
          <a:solidFill>
            <a:schemeClr val="accent4">
              <a:alpha val="90000"/>
            </a:schemeClr>
          </a:solidFill>
        </p:spPr>
        <p:txBody>
          <a:bodyPr lIns="91440" tIns="91440" rIns="91440" bIns="91440" anchor="ctr" anchorCtr="0"/>
          <a:lstStyle>
            <a:lvl1pPr algn="ctr">
              <a:defRPr baseline="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Pull Quote or Statistic</a:t>
            </a:r>
          </a:p>
        </p:txBody>
      </p:sp>
      <p:sp>
        <p:nvSpPr>
          <p:cNvPr id="12" name="TextBox 11"/>
          <p:cNvSpPr txBox="1"/>
          <p:nvPr userDrawn="1"/>
        </p:nvSpPr>
        <p:spPr>
          <a:xfrm>
            <a:off x="5109496" y="5294376"/>
            <a:ext cx="1378172" cy="196208"/>
          </a:xfrm>
          <a:prstGeom prst="rect">
            <a:avLst/>
          </a:prstGeom>
          <a:noFill/>
        </p:spPr>
        <p:txBody>
          <a:bodyPr wrap="square" rtlCol="0">
            <a:spAutoFit/>
          </a:bodyPr>
          <a:lstStyle/>
          <a:p>
            <a:r>
              <a:rPr lang="en-US" sz="675" b="0" i="0" dirty="0">
                <a:solidFill>
                  <a:schemeClr val="bg2"/>
                </a:solidFill>
                <a:latin typeface="Open Sans" charset="0"/>
                <a:ea typeface="Open Sans" charset="0"/>
                <a:cs typeface="Open Sans" charset="0"/>
              </a:rPr>
              <a:t>Source</a:t>
            </a:r>
          </a:p>
        </p:txBody>
      </p:sp>
    </p:spTree>
    <p:extLst>
      <p:ext uri="{BB962C8B-B14F-4D97-AF65-F5344CB8AC3E}">
        <p14:creationId xmlns:p14="http://schemas.microsoft.com/office/powerpoint/2010/main" val="10822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01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8" name="SmartArt Placeholder 7"/>
          <p:cNvSpPr>
            <a:spLocks noGrp="1"/>
          </p:cNvSpPr>
          <p:nvPr>
            <p:ph type="dgm" sz="quarter" idx="13"/>
          </p:nvPr>
        </p:nvSpPr>
        <p:spPr>
          <a:xfrm>
            <a:off x="435428" y="1528763"/>
            <a:ext cx="8229600" cy="4701440"/>
          </a:xfrm>
        </p:spPr>
        <p:txBody>
          <a:bodyPr/>
          <a:lstStyle/>
          <a:p>
            <a:r>
              <a:rPr lang="en-US" dirty="0"/>
              <a:t>Click icon to add SmartArt graphic</a:t>
            </a:r>
          </a:p>
        </p:txBody>
      </p:sp>
    </p:spTree>
    <p:extLst>
      <p:ext uri="{BB962C8B-B14F-4D97-AF65-F5344CB8AC3E}">
        <p14:creationId xmlns:p14="http://schemas.microsoft.com/office/powerpoint/2010/main" val="4178554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590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ight Triangle 2"/>
          <p:cNvSpPr/>
          <p:nvPr userDrawn="1"/>
        </p:nvSpPr>
        <p:spPr>
          <a:xfrm flipH="1">
            <a:off x="3992995" y="-10007"/>
            <a:ext cx="5151005"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898B8E"/>
              </a:solidFill>
              <a:effectLst/>
              <a:uLnTx/>
              <a:uFillTx/>
              <a:latin typeface="Arial"/>
              <a:ea typeface="+mn-ea"/>
              <a:cs typeface="+mn-cs"/>
            </a:endParaRPr>
          </a:p>
        </p:txBody>
      </p:sp>
      <p:sp>
        <p:nvSpPr>
          <p:cNvPr id="2" name="Title 1"/>
          <p:cNvSpPr>
            <a:spLocks noGrp="1"/>
          </p:cNvSpPr>
          <p:nvPr>
            <p:ph type="title"/>
          </p:nvPr>
        </p:nvSpPr>
        <p:spPr>
          <a:xfrm>
            <a:off x="4" y="2398733"/>
            <a:ext cx="9143999" cy="712118"/>
          </a:xfrm>
          <a:noFill/>
        </p:spPr>
        <p:txBody>
          <a:bodyPr>
            <a:sp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653671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 y="4"/>
            <a:ext cx="9143999" cy="1355463"/>
          </a:xfrm>
          <a:prstGeom prst="rect">
            <a:avLst/>
          </a:prstGeom>
          <a:solidFill>
            <a:schemeClr val="tx2"/>
          </a:solidFill>
        </p:spPr>
        <p:txBody>
          <a:bodyPr vert="horz" lIns="457200" tIns="182880" rIns="182880" bIns="182880" rtlCol="0" anchor="b" anchorCtr="0">
            <a:normAutofit/>
          </a:bodyPr>
          <a:lstStyle/>
          <a:p>
            <a:r>
              <a:rPr lang="en-US" dirty="0"/>
              <a:t>Click to edit Master title style</a:t>
            </a:r>
          </a:p>
        </p:txBody>
      </p:sp>
      <p:sp>
        <p:nvSpPr>
          <p:cNvPr id="3" name="Text Placeholder 2"/>
          <p:cNvSpPr>
            <a:spLocks noGrp="1"/>
          </p:cNvSpPr>
          <p:nvPr>
            <p:ph type="body" idx="1"/>
          </p:nvPr>
        </p:nvSpPr>
        <p:spPr>
          <a:xfrm>
            <a:off x="435430" y="1691423"/>
            <a:ext cx="8229599" cy="439170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9" name="Date Placeholder 3"/>
          <p:cNvSpPr txBox="1">
            <a:spLocks/>
          </p:cNvSpPr>
          <p:nvPr userDrawn="1"/>
        </p:nvSpPr>
        <p:spPr>
          <a:xfrm>
            <a:off x="7004533" y="6673685"/>
            <a:ext cx="20574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1">
                    <a:lumMod val="60000"/>
                    <a:lumOff val="40000"/>
                  </a:schemeClr>
                </a:solidFill>
                <a:latin typeface="Arial Narrow" charset="0"/>
                <a:ea typeface="Arial Narrow" charset="0"/>
                <a:cs typeface="Arial Narrow" charset="0"/>
              </a:rPr>
              <a:t>Copyright © 2017</a:t>
            </a:r>
            <a:r>
              <a:rPr lang="en-US" sz="675" b="0" i="0" baseline="0" dirty="0">
                <a:solidFill>
                  <a:schemeClr val="bg1">
                    <a:lumMod val="60000"/>
                    <a:lumOff val="40000"/>
                  </a:schemeClr>
                </a:solidFill>
                <a:latin typeface="Arial Narrow" charset="0"/>
                <a:ea typeface="Arial Narrow" charset="0"/>
                <a:cs typeface="Arial Narrow" charset="0"/>
              </a:rPr>
              <a:t> </a:t>
            </a:r>
            <a:r>
              <a:rPr lang="en-US" sz="675" b="0" i="0" dirty="0">
                <a:solidFill>
                  <a:schemeClr val="bg1">
                    <a:lumMod val="60000"/>
                    <a:lumOff val="40000"/>
                  </a:schemeClr>
                </a:solidFill>
                <a:latin typeface="Arial Narrow" charset="0"/>
                <a:ea typeface="Arial Narrow" charset="0"/>
                <a:cs typeface="Arial Narrow" charset="0"/>
              </a:rPr>
              <a:t>National</a:t>
            </a:r>
            <a:r>
              <a:rPr lang="en-US" sz="675" b="0" i="0" baseline="0" dirty="0">
                <a:solidFill>
                  <a:schemeClr val="bg1">
                    <a:lumMod val="60000"/>
                    <a:lumOff val="40000"/>
                  </a:schemeClr>
                </a:solidFill>
                <a:latin typeface="Arial Narrow" charset="0"/>
                <a:ea typeface="Arial Narrow" charset="0"/>
                <a:cs typeface="Arial Narrow" charset="0"/>
              </a:rPr>
              <a:t> Life Group</a:t>
            </a:r>
            <a:endParaRPr lang="en-US" sz="675" b="0" i="0" dirty="0">
              <a:solidFill>
                <a:schemeClr val="bg1">
                  <a:lumMod val="60000"/>
                  <a:lumOff val="40000"/>
                </a:schemeClr>
              </a:solidFill>
              <a:latin typeface="Arial Narrow" charset="0"/>
              <a:ea typeface="Arial Narrow" charset="0"/>
              <a:cs typeface="Arial Narrow" charset="0"/>
            </a:endParaRPr>
          </a:p>
        </p:txBody>
      </p:sp>
    </p:spTree>
    <p:extLst>
      <p:ext uri="{BB962C8B-B14F-4D97-AF65-F5344CB8AC3E}">
        <p14:creationId xmlns:p14="http://schemas.microsoft.com/office/powerpoint/2010/main" val="6717665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4" r:id="rId4"/>
    <p:sldLayoutId id="2147483656" r:id="rId5"/>
    <p:sldLayoutId id="2147483663"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5954" indent="0" algn="l" defTabSz="685783" rtl="0" eaLnBrk="1" latinLnBrk="0" hangingPunct="1">
        <a:lnSpc>
          <a:spcPct val="90000"/>
        </a:lnSpc>
        <a:spcBef>
          <a:spcPct val="0"/>
        </a:spcBef>
        <a:buNone/>
        <a:tabLst/>
        <a:defRPr sz="3300" b="0" i="0" kern="1200">
          <a:solidFill>
            <a:schemeClr val="bg2"/>
          </a:solidFill>
          <a:latin typeface="+mj-lt"/>
          <a:ea typeface="Open Sans Semibold" charset="0"/>
          <a:cs typeface="Open Sans Semibold" charset="0"/>
        </a:defRPr>
      </a:lvl1pPr>
    </p:titleStyle>
    <p:bodyStyle>
      <a:lvl1pPr marL="0" indent="0" algn="l" defTabSz="685783" rtl="0" eaLnBrk="1" latinLnBrk="0" hangingPunct="1">
        <a:lnSpc>
          <a:spcPct val="90000"/>
        </a:lnSpc>
        <a:spcBef>
          <a:spcPts val="750"/>
        </a:spcBef>
        <a:buFont typeface="Arial"/>
        <a:buNone/>
        <a:defRPr sz="2100" kern="1200">
          <a:solidFill>
            <a:schemeClr val="tx1"/>
          </a:solidFill>
          <a:latin typeface="+mj-lt"/>
          <a:ea typeface="Open Sans" charset="0"/>
          <a:cs typeface="Open Sans" charset="0"/>
        </a:defRPr>
      </a:lvl1pPr>
      <a:lvl2pPr marL="514337" indent="-171446" algn="l" defTabSz="685783" rtl="0" eaLnBrk="1" latinLnBrk="0" hangingPunct="1">
        <a:lnSpc>
          <a:spcPct val="90000"/>
        </a:lnSpc>
        <a:spcBef>
          <a:spcPts val="375"/>
        </a:spcBef>
        <a:buClr>
          <a:schemeClr val="tx2"/>
        </a:buClr>
        <a:buFont typeface="Arial"/>
        <a:buChar char="•"/>
        <a:defRPr sz="1800" b="0" i="0" kern="1200">
          <a:solidFill>
            <a:schemeClr val="tx1"/>
          </a:solidFill>
          <a:latin typeface="+mj-lt"/>
          <a:ea typeface="Open Sans Light" charset="0"/>
          <a:cs typeface="Open Sans Light" charset="0"/>
        </a:defRPr>
      </a:lvl2pPr>
      <a:lvl3pPr marL="857228" indent="-171446" algn="l" defTabSz="685783" rtl="0" eaLnBrk="1" latinLnBrk="0" hangingPunct="1">
        <a:lnSpc>
          <a:spcPct val="90000"/>
        </a:lnSpc>
        <a:spcBef>
          <a:spcPts val="375"/>
        </a:spcBef>
        <a:buClr>
          <a:schemeClr val="tx2"/>
        </a:buClr>
        <a:buFont typeface=".AppleSystemUIFont" charset="-120"/>
        <a:buChar char="–"/>
        <a:defRPr sz="1500" b="0" i="0" kern="1200">
          <a:solidFill>
            <a:schemeClr val="tx1"/>
          </a:solidFill>
          <a:latin typeface="+mj-lt"/>
          <a:ea typeface="Open Sans Light" charset="0"/>
          <a:cs typeface="Open Sans Light" charset="0"/>
        </a:defRPr>
      </a:lvl3pPr>
      <a:lvl4pPr marL="1200120" indent="-171446" algn="l" defTabSz="685783" rtl="0" eaLnBrk="1" latinLnBrk="0" hangingPunct="1">
        <a:lnSpc>
          <a:spcPct val="90000"/>
        </a:lnSpc>
        <a:spcBef>
          <a:spcPts val="375"/>
        </a:spcBef>
        <a:buFont typeface="Arial"/>
        <a:buChar char="•"/>
        <a:defRPr sz="1350" b="0" i="0" kern="1200">
          <a:solidFill>
            <a:schemeClr val="tx1"/>
          </a:solidFill>
          <a:latin typeface="Open Sans Light" charset="0"/>
          <a:ea typeface="Open Sans Light" charset="0"/>
          <a:cs typeface="Open Sans Light" charset="0"/>
        </a:defRPr>
      </a:lvl4pPr>
      <a:lvl5pPr marL="1543012" indent="-171446" algn="l" defTabSz="685783" rtl="0" eaLnBrk="1" latinLnBrk="0" hangingPunct="1">
        <a:lnSpc>
          <a:spcPct val="90000"/>
        </a:lnSpc>
        <a:spcBef>
          <a:spcPts val="375"/>
        </a:spcBef>
        <a:buFont typeface="Arial"/>
        <a:buChar char="•"/>
        <a:defRPr sz="1350" b="0" i="0" kern="1200">
          <a:solidFill>
            <a:schemeClr val="tx1"/>
          </a:solidFill>
          <a:latin typeface="Open Sans Light" charset="0"/>
          <a:ea typeface="Open Sans Light" charset="0"/>
          <a:cs typeface="Open Sans Light"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441595"/>
            <a:ext cx="9143999" cy="712118"/>
          </a:xfrm>
          <a:prstGeom prst="rect">
            <a:avLst/>
          </a:prstGeom>
          <a:solidFill>
            <a:schemeClr val="tx2"/>
          </a:solidFill>
        </p:spPr>
        <p:txBody>
          <a:bodyPr vert="horz" lIns="274320" tIns="182880" rIns="274320" bIns="182880" rtlCol="0" anchor="b" anchorCtr="0">
            <a:spAutoFit/>
          </a:bodyPr>
          <a:lstStyle/>
          <a:p>
            <a:r>
              <a:rPr lang="en-US" dirty="0"/>
              <a:t>Click to edit Master title style</a:t>
            </a:r>
          </a:p>
        </p:txBody>
      </p:sp>
      <p:sp>
        <p:nvSpPr>
          <p:cNvPr id="3" name="Text Placeholder 2"/>
          <p:cNvSpPr>
            <a:spLocks noGrp="1"/>
          </p:cNvSpPr>
          <p:nvPr>
            <p:ph type="body" idx="1"/>
          </p:nvPr>
        </p:nvSpPr>
        <p:spPr>
          <a:xfrm>
            <a:off x="435432" y="1691423"/>
            <a:ext cx="8229599" cy="439170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5" name="Group 4"/>
          <p:cNvGrpSpPr/>
          <p:nvPr userDrawn="1"/>
        </p:nvGrpSpPr>
        <p:grpSpPr>
          <a:xfrm>
            <a:off x="125147" y="6620840"/>
            <a:ext cx="8936786" cy="184666"/>
            <a:chOff x="166862" y="6620840"/>
            <a:chExt cx="11915715" cy="184666"/>
          </a:xfrm>
        </p:grpSpPr>
        <p:sp>
          <p:nvSpPr>
            <p:cNvPr id="9" name="Date Placeholder 3"/>
            <p:cNvSpPr txBox="1">
              <a:spLocks/>
            </p:cNvSpPr>
            <p:nvPr/>
          </p:nvSpPr>
          <p:spPr>
            <a:xfrm>
              <a:off x="9339377" y="6686704"/>
              <a:ext cx="2743200" cy="77842"/>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US" sz="506" b="0"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Copyright © 2018 National Life Group</a:t>
              </a:r>
            </a:p>
          </p:txBody>
        </p:sp>
        <p:sp>
          <p:nvSpPr>
            <p:cNvPr id="4" name="TextBox 3"/>
            <p:cNvSpPr txBox="1"/>
            <p:nvPr/>
          </p:nvSpPr>
          <p:spPr>
            <a:xfrm>
              <a:off x="4997783" y="6620840"/>
              <a:ext cx="2714847" cy="184666"/>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is-IS"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For</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Agent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Use</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Only</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 Not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For</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Use</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With</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The Public</a:t>
              </a:r>
            </a:p>
          </p:txBody>
        </p:sp>
        <p:sp>
          <p:nvSpPr>
            <p:cNvPr id="6" name="TextBox 5"/>
            <p:cNvSpPr txBox="1"/>
            <p:nvPr userDrawn="1"/>
          </p:nvSpPr>
          <p:spPr>
            <a:xfrm>
              <a:off x="166862" y="6654429"/>
              <a:ext cx="827631" cy="78483"/>
            </a:xfrm>
            <a:prstGeom prst="rect">
              <a:avLst/>
            </a:prstGeom>
            <a:noFill/>
          </p:spPr>
          <p:txBody>
            <a:bodyPr wrap="squar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510" b="0" i="0" u="none" strike="noStrike" kern="1200" cap="none" spc="0" normalizeH="0" baseline="0" noProof="0" dirty="0">
                  <a:ln>
                    <a:noFill/>
                  </a:ln>
                  <a:solidFill>
                    <a:srgbClr val="3F403C"/>
                  </a:solidFill>
                  <a:effectLst/>
                  <a:uLnTx/>
                  <a:uFillTx/>
                  <a:latin typeface="Arial" charset="0"/>
                  <a:ea typeface="+mn-ea"/>
                  <a:cs typeface="Arial" charset="0"/>
                </a:rPr>
                <a:t>TC#99089(0118)</a:t>
              </a:r>
            </a:p>
          </p:txBody>
        </p:sp>
      </p:grpSp>
      <p:sp>
        <p:nvSpPr>
          <p:cNvPr id="7" name="Rectangle 6">
            <a:extLst>
              <a:ext uri="{FF2B5EF4-FFF2-40B4-BE49-F238E27FC236}">
                <a16:creationId xmlns:a16="http://schemas.microsoft.com/office/drawing/2014/main" id="{F021B622-2C82-41F8-A6AA-3ACFF05100AA}"/>
              </a:ext>
            </a:extLst>
          </p:cNvPr>
          <p:cNvSpPr/>
          <p:nvPr userDrawn="1"/>
        </p:nvSpPr>
        <p:spPr>
          <a:xfrm>
            <a:off x="1" y="6620840"/>
            <a:ext cx="9143999" cy="2371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155081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marL="4466" indent="0" algn="l" defTabSz="514337" rtl="0" eaLnBrk="1" latinLnBrk="0" hangingPunct="1">
        <a:lnSpc>
          <a:spcPct val="90000"/>
        </a:lnSpc>
        <a:spcBef>
          <a:spcPct val="0"/>
        </a:spcBef>
        <a:buNone/>
        <a:tabLst/>
        <a:defRPr sz="2475" b="0" i="0" kern="1200">
          <a:solidFill>
            <a:schemeClr val="bg2"/>
          </a:solidFill>
          <a:latin typeface="+mj-lt"/>
          <a:ea typeface="Open Sans Light" charset="0"/>
          <a:cs typeface="Open Sans Light" charset="0"/>
        </a:defRPr>
      </a:lvl1pPr>
    </p:titleStyle>
    <p:bodyStyle>
      <a:lvl1pPr marL="0" indent="0" algn="l" defTabSz="514337" rtl="0" eaLnBrk="1" latinLnBrk="0" hangingPunct="1">
        <a:lnSpc>
          <a:spcPct val="90000"/>
        </a:lnSpc>
        <a:spcBef>
          <a:spcPts val="563"/>
        </a:spcBef>
        <a:buFont typeface="Arial"/>
        <a:buNone/>
        <a:defRPr sz="1575" b="0" i="0" kern="1200">
          <a:solidFill>
            <a:schemeClr val="tx1"/>
          </a:solidFill>
          <a:latin typeface="+mn-lt"/>
          <a:ea typeface="Open Sans" charset="0"/>
          <a:cs typeface="Open Sans" charset="0"/>
        </a:defRPr>
      </a:lvl1pPr>
      <a:lvl2pPr marL="385753" indent="-128585" algn="l" defTabSz="514337" rtl="0" eaLnBrk="1" latinLnBrk="0" hangingPunct="1">
        <a:lnSpc>
          <a:spcPct val="90000"/>
        </a:lnSpc>
        <a:spcBef>
          <a:spcPts val="281"/>
        </a:spcBef>
        <a:buClr>
          <a:schemeClr val="tx2"/>
        </a:buClr>
        <a:buFont typeface="Arial"/>
        <a:buChar char="•"/>
        <a:defRPr sz="1350" b="0" i="0" kern="1200">
          <a:solidFill>
            <a:schemeClr val="tx1"/>
          </a:solidFill>
          <a:latin typeface="+mn-lt"/>
          <a:ea typeface="Open Sans Light" charset="0"/>
          <a:cs typeface="Open Sans Light" charset="0"/>
        </a:defRPr>
      </a:lvl2pPr>
      <a:lvl3pPr marL="642921" indent="-128585" algn="l" defTabSz="514337" rtl="0" eaLnBrk="1" latinLnBrk="0" hangingPunct="1">
        <a:lnSpc>
          <a:spcPct val="90000"/>
        </a:lnSpc>
        <a:spcBef>
          <a:spcPts val="281"/>
        </a:spcBef>
        <a:buClr>
          <a:schemeClr val="tx2"/>
        </a:buClr>
        <a:buFont typeface=".AppleSystemUIFont" charset="-120"/>
        <a:buChar char="–"/>
        <a:defRPr sz="1125" b="0" i="0" kern="1200">
          <a:solidFill>
            <a:schemeClr val="tx1"/>
          </a:solidFill>
          <a:latin typeface="+mn-lt"/>
          <a:ea typeface="Open Sans Light" charset="0"/>
          <a:cs typeface="Open Sans Light" charset="0"/>
        </a:defRPr>
      </a:lvl3pPr>
      <a:lvl4pPr marL="900090" indent="-128585" algn="l" defTabSz="514337" rtl="0" eaLnBrk="1" latinLnBrk="0" hangingPunct="1">
        <a:lnSpc>
          <a:spcPct val="90000"/>
        </a:lnSpc>
        <a:spcBef>
          <a:spcPts val="281"/>
        </a:spcBef>
        <a:buFont typeface="Arial"/>
        <a:buChar char="•"/>
        <a:defRPr sz="1013" b="0" i="0" kern="1200">
          <a:solidFill>
            <a:schemeClr val="tx1"/>
          </a:solidFill>
          <a:latin typeface="Open Sans Light" charset="0"/>
          <a:ea typeface="Open Sans Light" charset="0"/>
          <a:cs typeface="Open Sans Light" charset="0"/>
        </a:defRPr>
      </a:lvl4pPr>
      <a:lvl5pPr marL="1157259" indent="-128585" algn="l" defTabSz="514337" rtl="0" eaLnBrk="1" latinLnBrk="0" hangingPunct="1">
        <a:lnSpc>
          <a:spcPct val="90000"/>
        </a:lnSpc>
        <a:spcBef>
          <a:spcPts val="281"/>
        </a:spcBef>
        <a:buFont typeface="Arial"/>
        <a:buChar char="•"/>
        <a:defRPr sz="1013" b="0" i="0" kern="1200">
          <a:solidFill>
            <a:schemeClr val="tx1"/>
          </a:solidFill>
          <a:latin typeface="Open Sans Light" charset="0"/>
          <a:ea typeface="Open Sans Light" charset="0"/>
          <a:cs typeface="Open Sans Light" charset="0"/>
        </a:defRPr>
      </a:lvl5pPr>
      <a:lvl6pPr marL="1414427"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441595"/>
            <a:ext cx="9143999" cy="712118"/>
          </a:xfrm>
          <a:prstGeom prst="rect">
            <a:avLst/>
          </a:prstGeom>
          <a:solidFill>
            <a:schemeClr val="tx2"/>
          </a:solidFill>
        </p:spPr>
        <p:txBody>
          <a:bodyPr vert="horz" lIns="274320" tIns="182880" rIns="274320" bIns="182880" rtlCol="0" anchor="b" anchorCtr="0">
            <a:spAutoFit/>
          </a:bodyPr>
          <a:lstStyle/>
          <a:p>
            <a:r>
              <a:rPr lang="en-US" dirty="0"/>
              <a:t>Click to edit Master title style</a:t>
            </a:r>
          </a:p>
        </p:txBody>
      </p:sp>
      <p:sp>
        <p:nvSpPr>
          <p:cNvPr id="3" name="Text Placeholder 2"/>
          <p:cNvSpPr>
            <a:spLocks noGrp="1"/>
          </p:cNvSpPr>
          <p:nvPr>
            <p:ph type="body" idx="1"/>
          </p:nvPr>
        </p:nvSpPr>
        <p:spPr>
          <a:xfrm>
            <a:off x="435432" y="1691423"/>
            <a:ext cx="8229599" cy="439170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5" name="Group 4"/>
          <p:cNvGrpSpPr/>
          <p:nvPr userDrawn="1"/>
        </p:nvGrpSpPr>
        <p:grpSpPr>
          <a:xfrm>
            <a:off x="125147" y="6620840"/>
            <a:ext cx="8936786" cy="184666"/>
            <a:chOff x="166862" y="6620840"/>
            <a:chExt cx="11915715" cy="184666"/>
          </a:xfrm>
        </p:grpSpPr>
        <p:sp>
          <p:nvSpPr>
            <p:cNvPr id="9" name="Date Placeholder 3"/>
            <p:cNvSpPr txBox="1">
              <a:spLocks/>
            </p:cNvSpPr>
            <p:nvPr/>
          </p:nvSpPr>
          <p:spPr>
            <a:xfrm>
              <a:off x="9339377" y="6686704"/>
              <a:ext cx="2743200" cy="77842"/>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US" sz="506" b="0"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Copyright © 2018 National Life Group</a:t>
              </a:r>
            </a:p>
          </p:txBody>
        </p:sp>
        <p:sp>
          <p:nvSpPr>
            <p:cNvPr id="4" name="TextBox 3"/>
            <p:cNvSpPr txBox="1"/>
            <p:nvPr/>
          </p:nvSpPr>
          <p:spPr>
            <a:xfrm>
              <a:off x="4997783" y="6620840"/>
              <a:ext cx="2714847" cy="184666"/>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is-IS"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For</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Agent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Use</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Only</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 Not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For</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Use</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a:t>
              </a:r>
              <a:r>
                <a:rPr kumimoji="0" lang="de-DE" sz="600" b="1" i="0" u="none" strike="noStrike" kern="1200" cap="none" spc="0" normalizeH="0" baseline="0" noProof="0" dirty="0" err="1">
                  <a:ln>
                    <a:noFill/>
                  </a:ln>
                  <a:solidFill>
                    <a:srgbClr val="3F403C"/>
                  </a:solidFill>
                  <a:effectLst/>
                  <a:uLnTx/>
                  <a:uFillTx/>
                  <a:latin typeface="Arial"/>
                  <a:ea typeface="Open Sans Condensed Light" charset="0"/>
                  <a:cs typeface="Open Sans Condensed Light" charset="0"/>
                </a:rPr>
                <a:t>With</a:t>
              </a:r>
              <a:r>
                <a:rPr kumimoji="0" lang="de-DE" sz="600" b="1" i="0" u="none" strike="noStrike" kern="1200" cap="none" spc="0" normalizeH="0" baseline="0" noProof="0" dirty="0">
                  <a:ln>
                    <a:noFill/>
                  </a:ln>
                  <a:solidFill>
                    <a:srgbClr val="3F403C"/>
                  </a:solidFill>
                  <a:effectLst/>
                  <a:uLnTx/>
                  <a:uFillTx/>
                  <a:latin typeface="Arial"/>
                  <a:ea typeface="Open Sans Condensed Light" charset="0"/>
                  <a:cs typeface="Open Sans Condensed Light" charset="0"/>
                </a:rPr>
                <a:t> The Public</a:t>
              </a:r>
            </a:p>
          </p:txBody>
        </p:sp>
        <p:sp>
          <p:nvSpPr>
            <p:cNvPr id="6" name="TextBox 5"/>
            <p:cNvSpPr txBox="1"/>
            <p:nvPr userDrawn="1"/>
          </p:nvSpPr>
          <p:spPr>
            <a:xfrm>
              <a:off x="166862" y="6654429"/>
              <a:ext cx="827631" cy="78483"/>
            </a:xfrm>
            <a:prstGeom prst="rect">
              <a:avLst/>
            </a:prstGeom>
            <a:noFill/>
          </p:spPr>
          <p:txBody>
            <a:bodyPr wrap="square" lIns="0" tIns="0" rIns="0" bIns="0"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510" b="0" i="0" u="none" strike="noStrike" kern="1200" cap="none" spc="0" normalizeH="0" baseline="0" noProof="0" dirty="0">
                  <a:ln>
                    <a:noFill/>
                  </a:ln>
                  <a:solidFill>
                    <a:srgbClr val="3F403C"/>
                  </a:solidFill>
                  <a:effectLst/>
                  <a:uLnTx/>
                  <a:uFillTx/>
                  <a:latin typeface="Arial" charset="0"/>
                  <a:ea typeface="+mn-ea"/>
                  <a:cs typeface="Arial" charset="0"/>
                </a:rPr>
                <a:t>TC#99089(0118)</a:t>
              </a:r>
            </a:p>
          </p:txBody>
        </p:sp>
      </p:grpSp>
      <p:sp>
        <p:nvSpPr>
          <p:cNvPr id="7" name="Rectangle 6">
            <a:extLst>
              <a:ext uri="{FF2B5EF4-FFF2-40B4-BE49-F238E27FC236}">
                <a16:creationId xmlns:a16="http://schemas.microsoft.com/office/drawing/2014/main" id="{F021B622-2C82-41F8-A6AA-3ACFF05100AA}"/>
              </a:ext>
            </a:extLst>
          </p:cNvPr>
          <p:cNvSpPr/>
          <p:nvPr userDrawn="1"/>
        </p:nvSpPr>
        <p:spPr>
          <a:xfrm>
            <a:off x="1" y="6620840"/>
            <a:ext cx="9143999" cy="23716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E690FBB-1CFD-49CB-92F5-87039B992244}"/>
              </a:ext>
            </a:extLst>
          </p:cNvPr>
          <p:cNvSpPr txBox="1"/>
          <p:nvPr userDrawn="1"/>
        </p:nvSpPr>
        <p:spPr>
          <a:xfrm>
            <a:off x="2805520" y="6580997"/>
            <a:ext cx="3489417" cy="276999"/>
          </a:xfrm>
          <a:prstGeom prst="rect">
            <a:avLst/>
          </a:prstGeom>
          <a:noFill/>
        </p:spPr>
        <p:txBody>
          <a:bodyPr wrap="none" rtlCol="0">
            <a:spAutoFit/>
          </a:bodyPr>
          <a:lstStyle/>
          <a:p>
            <a:r>
              <a:rPr lang="en-US" sz="1200" dirty="0"/>
              <a:t>For Agent Use Only.  Not for Use With the Public</a:t>
            </a:r>
          </a:p>
        </p:txBody>
      </p:sp>
    </p:spTree>
    <p:extLst>
      <p:ext uri="{BB962C8B-B14F-4D97-AF65-F5344CB8AC3E}">
        <p14:creationId xmlns:p14="http://schemas.microsoft.com/office/powerpoint/2010/main" val="138595164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marL="4466" indent="0" algn="l" defTabSz="514337" rtl="0" eaLnBrk="1" latinLnBrk="0" hangingPunct="1">
        <a:lnSpc>
          <a:spcPct val="90000"/>
        </a:lnSpc>
        <a:spcBef>
          <a:spcPct val="0"/>
        </a:spcBef>
        <a:buNone/>
        <a:tabLst/>
        <a:defRPr sz="2475" b="0" i="0" kern="1200">
          <a:solidFill>
            <a:schemeClr val="bg2"/>
          </a:solidFill>
          <a:latin typeface="+mj-lt"/>
          <a:ea typeface="Open Sans Light" charset="0"/>
          <a:cs typeface="Open Sans Light" charset="0"/>
        </a:defRPr>
      </a:lvl1pPr>
    </p:titleStyle>
    <p:bodyStyle>
      <a:lvl1pPr marL="0" indent="0" algn="l" defTabSz="514337" rtl="0" eaLnBrk="1" latinLnBrk="0" hangingPunct="1">
        <a:lnSpc>
          <a:spcPct val="90000"/>
        </a:lnSpc>
        <a:spcBef>
          <a:spcPts val="563"/>
        </a:spcBef>
        <a:buFont typeface="Arial"/>
        <a:buNone/>
        <a:defRPr sz="1575" b="0" i="0" kern="1200">
          <a:solidFill>
            <a:schemeClr val="tx1"/>
          </a:solidFill>
          <a:latin typeface="+mn-lt"/>
          <a:ea typeface="Open Sans" charset="0"/>
          <a:cs typeface="Open Sans" charset="0"/>
        </a:defRPr>
      </a:lvl1pPr>
      <a:lvl2pPr marL="385753" indent="-128585" algn="l" defTabSz="514337" rtl="0" eaLnBrk="1" latinLnBrk="0" hangingPunct="1">
        <a:lnSpc>
          <a:spcPct val="90000"/>
        </a:lnSpc>
        <a:spcBef>
          <a:spcPts val="281"/>
        </a:spcBef>
        <a:buClr>
          <a:schemeClr val="tx2"/>
        </a:buClr>
        <a:buFont typeface="Arial"/>
        <a:buChar char="•"/>
        <a:defRPr sz="1350" b="0" i="0" kern="1200">
          <a:solidFill>
            <a:schemeClr val="tx1"/>
          </a:solidFill>
          <a:latin typeface="+mn-lt"/>
          <a:ea typeface="Open Sans Light" charset="0"/>
          <a:cs typeface="Open Sans Light" charset="0"/>
        </a:defRPr>
      </a:lvl2pPr>
      <a:lvl3pPr marL="642921" indent="-128585" algn="l" defTabSz="514337" rtl="0" eaLnBrk="1" latinLnBrk="0" hangingPunct="1">
        <a:lnSpc>
          <a:spcPct val="90000"/>
        </a:lnSpc>
        <a:spcBef>
          <a:spcPts val="281"/>
        </a:spcBef>
        <a:buClr>
          <a:schemeClr val="tx2"/>
        </a:buClr>
        <a:buFont typeface=".AppleSystemUIFont" charset="-120"/>
        <a:buChar char="–"/>
        <a:defRPr sz="1125" b="0" i="0" kern="1200">
          <a:solidFill>
            <a:schemeClr val="tx1"/>
          </a:solidFill>
          <a:latin typeface="+mn-lt"/>
          <a:ea typeface="Open Sans Light" charset="0"/>
          <a:cs typeface="Open Sans Light" charset="0"/>
        </a:defRPr>
      </a:lvl3pPr>
      <a:lvl4pPr marL="900090" indent="-128585" algn="l" defTabSz="514337" rtl="0" eaLnBrk="1" latinLnBrk="0" hangingPunct="1">
        <a:lnSpc>
          <a:spcPct val="90000"/>
        </a:lnSpc>
        <a:spcBef>
          <a:spcPts val="281"/>
        </a:spcBef>
        <a:buFont typeface="Arial"/>
        <a:buChar char="•"/>
        <a:defRPr sz="1013" b="0" i="0" kern="1200">
          <a:solidFill>
            <a:schemeClr val="tx1"/>
          </a:solidFill>
          <a:latin typeface="Open Sans Light" charset="0"/>
          <a:ea typeface="Open Sans Light" charset="0"/>
          <a:cs typeface="Open Sans Light" charset="0"/>
        </a:defRPr>
      </a:lvl4pPr>
      <a:lvl5pPr marL="1157259" indent="-128585" algn="l" defTabSz="514337" rtl="0" eaLnBrk="1" latinLnBrk="0" hangingPunct="1">
        <a:lnSpc>
          <a:spcPct val="90000"/>
        </a:lnSpc>
        <a:spcBef>
          <a:spcPts val="281"/>
        </a:spcBef>
        <a:buFont typeface="Arial"/>
        <a:buChar char="•"/>
        <a:defRPr sz="1013" b="0" i="0" kern="1200">
          <a:solidFill>
            <a:schemeClr val="tx1"/>
          </a:solidFill>
          <a:latin typeface="Open Sans Light" charset="0"/>
          <a:ea typeface="Open Sans Light" charset="0"/>
          <a:cs typeface="Open Sans Light" charset="0"/>
        </a:defRPr>
      </a:lvl5pPr>
      <a:lvl6pPr marL="1414427"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180039"/>
            <a:ext cx="9144000" cy="2151358"/>
          </a:xfrm>
        </p:spPr>
        <p:txBody>
          <a:bodyPr lIns="0" rIns="457200"/>
          <a:lstStyle/>
          <a:p>
            <a:pPr algn="r"/>
            <a:br>
              <a:rPr lang="en-US" dirty="0"/>
            </a:br>
            <a:r>
              <a:rPr lang="en-US" dirty="0"/>
              <a:t>Split Dollar Loans </a:t>
            </a:r>
            <a:br>
              <a:rPr lang="en-US" dirty="0"/>
            </a:br>
            <a:r>
              <a:rPr lang="en-US" dirty="0"/>
              <a:t>with Permanent Life Insurance </a:t>
            </a:r>
          </a:p>
        </p:txBody>
      </p:sp>
      <p:sp>
        <p:nvSpPr>
          <p:cNvPr id="3" name="Subtitle 2"/>
          <p:cNvSpPr>
            <a:spLocks noGrp="1"/>
          </p:cNvSpPr>
          <p:nvPr>
            <p:ph type="subTitle" idx="4294967295"/>
          </p:nvPr>
        </p:nvSpPr>
        <p:spPr>
          <a:xfrm>
            <a:off x="2162013" y="4331397"/>
            <a:ext cx="6981986" cy="517065"/>
          </a:xfrm>
          <a:solidFill>
            <a:schemeClr val="bg1">
              <a:alpha val="90000"/>
            </a:schemeClr>
          </a:solidFill>
        </p:spPr>
        <p:txBody>
          <a:bodyPr lIns="0" rIns="457200"/>
          <a:lstStyle/>
          <a:p>
            <a:pPr algn="r"/>
            <a:r>
              <a:rPr lang="en-US" dirty="0">
                <a:solidFill>
                  <a:schemeClr val="bg2"/>
                </a:solidFill>
              </a:rPr>
              <a:t>For Business Owners</a:t>
            </a:r>
          </a:p>
        </p:txBody>
      </p:sp>
      <p:sp>
        <p:nvSpPr>
          <p:cNvPr id="5" name="Rectangle 4">
            <a:extLst>
              <a:ext uri="{FF2B5EF4-FFF2-40B4-BE49-F238E27FC236}">
                <a16:creationId xmlns:a16="http://schemas.microsoft.com/office/drawing/2014/main" id="{B7586E76-D3CD-4963-A3F9-90560A8398BC}"/>
              </a:ext>
            </a:extLst>
          </p:cNvPr>
          <p:cNvSpPr/>
          <p:nvPr/>
        </p:nvSpPr>
        <p:spPr>
          <a:xfrm>
            <a:off x="1841326" y="6419185"/>
            <a:ext cx="5285984" cy="369332"/>
          </a:xfrm>
          <a:prstGeom prst="rect">
            <a:avLst/>
          </a:prstGeom>
        </p:spPr>
        <p:txBody>
          <a:bodyPr wrap="square">
            <a:spAutoFit/>
          </a:bodyPr>
          <a:lstStyle/>
          <a:p>
            <a:pPr algn="just" defTabSz="457200" fontAlgn="base">
              <a:spcBef>
                <a:spcPct val="0"/>
              </a:spcBef>
              <a:spcAft>
                <a:spcPts val="600"/>
              </a:spcAft>
              <a:defRPr/>
            </a:pPr>
            <a:r>
              <a:rPr lang="en-US" sz="900" dirty="0"/>
              <a:t>The companies of National Life Group ® and their representatives do not offer tax or legal advice. For advice concerning your own situation, please consult with your appropriate professional advisor. </a:t>
            </a:r>
          </a:p>
        </p:txBody>
      </p:sp>
    </p:spTree>
    <p:extLst>
      <p:ext uri="{BB962C8B-B14F-4D97-AF65-F5344CB8AC3E}">
        <p14:creationId xmlns:p14="http://schemas.microsoft.com/office/powerpoint/2010/main" val="19715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A0A086-E250-425C-BCB4-32B28DB48788}"/>
              </a:ext>
            </a:extLst>
          </p:cNvPr>
          <p:cNvSpPr>
            <a:spLocks noGrp="1"/>
          </p:cNvSpPr>
          <p:nvPr>
            <p:ph type="title"/>
          </p:nvPr>
        </p:nvSpPr>
        <p:spPr/>
        <p:txBody>
          <a:bodyPr/>
          <a:lstStyle/>
          <a:p>
            <a:r>
              <a:rPr lang="en-US" dirty="0"/>
              <a:t>Benefits of Using Permanent Life Insurance</a:t>
            </a:r>
          </a:p>
        </p:txBody>
      </p:sp>
      <p:grpSp>
        <p:nvGrpSpPr>
          <p:cNvPr id="7" name="Group 6">
            <a:extLst>
              <a:ext uri="{FF2B5EF4-FFF2-40B4-BE49-F238E27FC236}">
                <a16:creationId xmlns:a16="http://schemas.microsoft.com/office/drawing/2014/main" id="{23B4458D-0BDC-413C-A3BB-4D740B3B8C31}"/>
              </a:ext>
            </a:extLst>
          </p:cNvPr>
          <p:cNvGrpSpPr/>
          <p:nvPr/>
        </p:nvGrpSpPr>
        <p:grpSpPr>
          <a:xfrm>
            <a:off x="323637" y="1450546"/>
            <a:ext cx="7871762" cy="502920"/>
            <a:chOff x="323638" y="1738023"/>
            <a:chExt cx="7871762" cy="502920"/>
          </a:xfrm>
        </p:grpSpPr>
        <p:sp>
          <p:nvSpPr>
            <p:cNvPr id="8" name="Rectangle 7">
              <a:extLst>
                <a:ext uri="{FF2B5EF4-FFF2-40B4-BE49-F238E27FC236}">
                  <a16:creationId xmlns:a16="http://schemas.microsoft.com/office/drawing/2014/main" id="{64CDB574-252E-48FC-9AD7-B9A5119957F1}"/>
                </a:ext>
              </a:extLst>
            </p:cNvPr>
            <p:cNvSpPr/>
            <p:nvPr/>
          </p:nvSpPr>
          <p:spPr>
            <a:xfrm>
              <a:off x="851723" y="1738023"/>
              <a:ext cx="7343677" cy="400110"/>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Income tax free death benefit</a:t>
              </a:r>
              <a:r>
                <a:rPr kumimoji="0" lang="en-US" altLang="en-US" sz="900" b="0" i="0" u="none" strike="noStrike" kern="1200" cap="none" spc="0" normalizeH="0" baseline="0" noProof="0" dirty="0">
                  <a:ln>
                    <a:noFill/>
                  </a:ln>
                  <a:solidFill>
                    <a:srgbClr val="FFFFFF"/>
                  </a:solidFill>
                  <a:effectLst/>
                  <a:uLnTx/>
                  <a:uFillTx/>
                  <a:latin typeface="Arial"/>
                  <a:ea typeface="+mn-ea"/>
                  <a:cs typeface="+mn-cs"/>
                </a:rPr>
                <a:t>1</a:t>
              </a:r>
            </a:p>
          </p:txBody>
        </p:sp>
        <p:sp>
          <p:nvSpPr>
            <p:cNvPr id="9" name="Rectangle 8">
              <a:extLst>
                <a:ext uri="{FF2B5EF4-FFF2-40B4-BE49-F238E27FC236}">
                  <a16:creationId xmlns:a16="http://schemas.microsoft.com/office/drawing/2014/main" id="{94EBBC40-06C8-4AB3-9FCD-03C0E5FFB51B}"/>
                </a:ext>
              </a:extLst>
            </p:cNvPr>
            <p:cNvSpPr/>
            <p:nvPr/>
          </p:nvSpPr>
          <p:spPr>
            <a:xfrm>
              <a:off x="323638" y="1738023"/>
              <a:ext cx="442741" cy="502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1</a:t>
              </a:r>
            </a:p>
          </p:txBody>
        </p:sp>
      </p:grpSp>
      <p:grpSp>
        <p:nvGrpSpPr>
          <p:cNvPr id="13" name="Group 12">
            <a:extLst>
              <a:ext uri="{FF2B5EF4-FFF2-40B4-BE49-F238E27FC236}">
                <a16:creationId xmlns:a16="http://schemas.microsoft.com/office/drawing/2014/main" id="{4EBD5CE4-BB22-4383-906A-2F4D75AB8094}"/>
              </a:ext>
            </a:extLst>
          </p:cNvPr>
          <p:cNvGrpSpPr/>
          <p:nvPr/>
        </p:nvGrpSpPr>
        <p:grpSpPr>
          <a:xfrm>
            <a:off x="323637" y="4019828"/>
            <a:ext cx="7871762" cy="430887"/>
            <a:chOff x="323638" y="5449801"/>
            <a:chExt cx="7871762" cy="430887"/>
          </a:xfrm>
        </p:grpSpPr>
        <p:sp>
          <p:nvSpPr>
            <p:cNvPr id="14" name="Rectangle 13">
              <a:extLst>
                <a:ext uri="{FF2B5EF4-FFF2-40B4-BE49-F238E27FC236}">
                  <a16:creationId xmlns:a16="http://schemas.microsoft.com/office/drawing/2014/main" id="{091AF611-B1A7-489B-A041-CA3DBF6E0B3A}"/>
                </a:ext>
              </a:extLst>
            </p:cNvPr>
            <p:cNvSpPr/>
            <p:nvPr/>
          </p:nvSpPr>
          <p:spPr>
            <a:xfrm>
              <a:off x="851723" y="5449801"/>
              <a:ext cx="7343677" cy="400110"/>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Many variations possible</a:t>
              </a:r>
            </a:p>
          </p:txBody>
        </p:sp>
        <p:sp>
          <p:nvSpPr>
            <p:cNvPr id="15" name="Rectangle 14">
              <a:extLst>
                <a:ext uri="{FF2B5EF4-FFF2-40B4-BE49-F238E27FC236}">
                  <a16:creationId xmlns:a16="http://schemas.microsoft.com/office/drawing/2014/main" id="{FAC6B3FA-C74C-447A-9749-9EF83ADCE9E5}"/>
                </a:ext>
              </a:extLst>
            </p:cNvPr>
            <p:cNvSpPr/>
            <p:nvPr/>
          </p:nvSpPr>
          <p:spPr>
            <a:xfrm>
              <a:off x="323638" y="5449801"/>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4</a:t>
              </a:r>
            </a:p>
          </p:txBody>
        </p:sp>
      </p:grpSp>
      <p:grpSp>
        <p:nvGrpSpPr>
          <p:cNvPr id="16" name="Group 15">
            <a:extLst>
              <a:ext uri="{FF2B5EF4-FFF2-40B4-BE49-F238E27FC236}">
                <a16:creationId xmlns:a16="http://schemas.microsoft.com/office/drawing/2014/main" id="{B50C2656-0D4C-47AE-87A5-4EBE896F1B93}"/>
              </a:ext>
            </a:extLst>
          </p:cNvPr>
          <p:cNvGrpSpPr/>
          <p:nvPr/>
        </p:nvGrpSpPr>
        <p:grpSpPr>
          <a:xfrm>
            <a:off x="323637" y="2067737"/>
            <a:ext cx="7871762" cy="707886"/>
            <a:chOff x="323638" y="2611722"/>
            <a:chExt cx="7871762" cy="707886"/>
          </a:xfrm>
        </p:grpSpPr>
        <p:sp>
          <p:nvSpPr>
            <p:cNvPr id="17" name="Rectangle 16">
              <a:extLst>
                <a:ext uri="{FF2B5EF4-FFF2-40B4-BE49-F238E27FC236}">
                  <a16:creationId xmlns:a16="http://schemas.microsoft.com/office/drawing/2014/main" id="{57246C1B-31B0-40E3-BB50-8104894AE244}"/>
                </a:ext>
              </a:extLst>
            </p:cNvPr>
            <p:cNvSpPr/>
            <p:nvPr/>
          </p:nvSpPr>
          <p:spPr>
            <a:xfrm>
              <a:off x="851723" y="2611722"/>
              <a:ext cx="7343677" cy="707886"/>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Potential for retirement income through tax free loans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and withdrawals</a:t>
              </a:r>
              <a:r>
                <a:rPr kumimoji="0" lang="en-US" altLang="en-US" sz="900" b="0" i="0" u="none" strike="noStrike" kern="1200" cap="none" spc="0" normalizeH="0" baseline="0" noProof="0" dirty="0">
                  <a:ln>
                    <a:noFill/>
                  </a:ln>
                  <a:solidFill>
                    <a:srgbClr val="FFFFFF"/>
                  </a:solidFill>
                  <a:effectLst/>
                  <a:uLnTx/>
                  <a:uFillTx/>
                  <a:latin typeface="Arial"/>
                  <a:ea typeface="+mn-ea"/>
                  <a:cs typeface="+mn-cs"/>
                </a:rPr>
                <a:t>2</a:t>
              </a:r>
            </a:p>
          </p:txBody>
        </p:sp>
        <p:sp>
          <p:nvSpPr>
            <p:cNvPr id="18" name="Rectangle 17">
              <a:extLst>
                <a:ext uri="{FF2B5EF4-FFF2-40B4-BE49-F238E27FC236}">
                  <a16:creationId xmlns:a16="http://schemas.microsoft.com/office/drawing/2014/main" id="{A75F76B6-FCC1-495B-9EFB-2678E01D8D24}"/>
                </a:ext>
              </a:extLst>
            </p:cNvPr>
            <p:cNvSpPr/>
            <p:nvPr/>
          </p:nvSpPr>
          <p:spPr>
            <a:xfrm>
              <a:off x="323638" y="2611723"/>
              <a:ext cx="442741" cy="494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2</a:t>
              </a:r>
            </a:p>
          </p:txBody>
        </p:sp>
      </p:grpSp>
      <p:grpSp>
        <p:nvGrpSpPr>
          <p:cNvPr id="19" name="Group 18">
            <a:extLst>
              <a:ext uri="{FF2B5EF4-FFF2-40B4-BE49-F238E27FC236}">
                <a16:creationId xmlns:a16="http://schemas.microsoft.com/office/drawing/2014/main" id="{7E0B93FF-745D-4914-924E-9C1F3DE0BCFD}"/>
              </a:ext>
            </a:extLst>
          </p:cNvPr>
          <p:cNvGrpSpPr/>
          <p:nvPr/>
        </p:nvGrpSpPr>
        <p:grpSpPr>
          <a:xfrm>
            <a:off x="323637" y="2889894"/>
            <a:ext cx="7871762" cy="1015664"/>
            <a:chOff x="323638" y="3670598"/>
            <a:chExt cx="7766220" cy="1015664"/>
          </a:xfrm>
        </p:grpSpPr>
        <p:sp>
          <p:nvSpPr>
            <p:cNvPr id="20" name="Rectangle 19">
              <a:extLst>
                <a:ext uri="{FF2B5EF4-FFF2-40B4-BE49-F238E27FC236}">
                  <a16:creationId xmlns:a16="http://schemas.microsoft.com/office/drawing/2014/main" id="{67430A65-9515-4B6A-83FF-1DA2C2262CEC}"/>
                </a:ext>
              </a:extLst>
            </p:cNvPr>
            <p:cNvSpPr/>
            <p:nvPr/>
          </p:nvSpPr>
          <p:spPr>
            <a:xfrm>
              <a:off x="851723" y="3670599"/>
              <a:ext cx="7238135" cy="1015663"/>
            </a:xfrm>
            <a:prstGeom prst="rect">
              <a:avLst/>
            </a:prstGeom>
            <a:solidFill>
              <a:schemeClr val="accent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Optional Accelerated benefits riders available that allow you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Access the death benefit  in the event of a qualifying terminal,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n-ea"/>
                  <a:cs typeface="+mn-cs"/>
                </a:rPr>
                <a:t>Chronic or critical illness</a:t>
              </a:r>
              <a:r>
                <a:rPr kumimoji="0" lang="en-US" altLang="en-US" sz="900" b="0" i="0" u="none" strike="noStrike" kern="1200" cap="none" spc="0" normalizeH="0" baseline="0" noProof="0" dirty="0">
                  <a:ln>
                    <a:noFill/>
                  </a:ln>
                  <a:solidFill>
                    <a:srgbClr val="FFFFFF"/>
                  </a:solidFill>
                  <a:effectLst/>
                  <a:uLnTx/>
                  <a:uFillTx/>
                  <a:latin typeface="Arial"/>
                  <a:ea typeface="+mn-ea"/>
                  <a:cs typeface="+mn-cs"/>
                </a:rPr>
                <a:t>3</a:t>
              </a:r>
            </a:p>
          </p:txBody>
        </p:sp>
        <p:sp>
          <p:nvSpPr>
            <p:cNvPr id="21" name="Rectangle 20">
              <a:extLst>
                <a:ext uri="{FF2B5EF4-FFF2-40B4-BE49-F238E27FC236}">
                  <a16:creationId xmlns:a16="http://schemas.microsoft.com/office/drawing/2014/main" id="{4774D580-12C7-4654-9163-25C11CD2FCAD}"/>
                </a:ext>
              </a:extLst>
            </p:cNvPr>
            <p:cNvSpPr/>
            <p:nvPr/>
          </p:nvSpPr>
          <p:spPr>
            <a:xfrm>
              <a:off x="323638" y="3670598"/>
              <a:ext cx="442741" cy="495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3</a:t>
              </a:r>
            </a:p>
          </p:txBody>
        </p:sp>
      </p:grpSp>
      <p:sp>
        <p:nvSpPr>
          <p:cNvPr id="23" name="TextBox 22">
            <a:extLst>
              <a:ext uri="{FF2B5EF4-FFF2-40B4-BE49-F238E27FC236}">
                <a16:creationId xmlns:a16="http://schemas.microsoft.com/office/drawing/2014/main" id="{DAEE00CA-4289-447D-B92C-B2DD98100555}"/>
              </a:ext>
            </a:extLst>
          </p:cNvPr>
          <p:cNvSpPr txBox="1"/>
          <p:nvPr/>
        </p:nvSpPr>
        <p:spPr>
          <a:xfrm>
            <a:off x="1" y="4771591"/>
            <a:ext cx="9144000" cy="1785104"/>
          </a:xfrm>
          <a:prstGeom prst="rect">
            <a:avLst/>
          </a:prstGeom>
          <a:noFill/>
        </p:spPr>
        <p:txBody>
          <a:bodyPr wrap="square" rtlCol="0">
            <a:spAutoFit/>
          </a:bodyPr>
          <a:lstStyle/>
          <a:p>
            <a:pPr marL="228600" lvl="0" indent="-228600">
              <a:buFontTx/>
              <a:buAutoNum type="arabicPeriod"/>
              <a:defRPr/>
            </a:pPr>
            <a:r>
              <a:rPr lang="en-US" altLang="en-US" sz="1000" dirty="0">
                <a:solidFill>
                  <a:srgbClr val="3F403C"/>
                </a:solidFill>
              </a:rPr>
              <a:t>IRC Section 101(a)(1).  There are some exceptions to this rule.  Please consult a qualified tax professional for advice concerning your individual situation.</a:t>
            </a:r>
          </a:p>
          <a:p>
            <a:pPr marL="228600" lvl="0" indent="-228600">
              <a:buFontTx/>
              <a:buAutoNum type="arabicPeriod"/>
              <a:defRPr/>
            </a:pPr>
            <a:r>
              <a:rPr lang="en-US" altLang="en-US" sz="1000" dirty="0">
                <a:solidFill>
                  <a:srgbClr val="3F403C"/>
                </a:solidFill>
              </a:rPr>
              <a:t>The ability of a life insurance contract to accumulate sufficient cash value to help meet accumulation goals will be dependent upon the amount of extra premium paid into the policy, and the performance of the policy, and is not guaranteed.  Policy loans and withdrawals reduce the policy’s cash value and death benefit and may result in a taxable event.  Withdrawals up to the basis paid into the contract and loans thereafter will not create an immediate taxable event, but substantial tax ramifications could result upon contract lapse or surrender.   Surrender charges may reduce the policy’s cash value in early years.</a:t>
            </a:r>
          </a:p>
          <a:p>
            <a:pPr marL="228600" lvl="0" indent="-228600">
              <a:buFontTx/>
              <a:buAutoNum type="arabicPeriod"/>
              <a:defRPr/>
            </a:pPr>
            <a:r>
              <a:rPr lang="en-US" altLang="en-US" sz="1000" dirty="0">
                <a:solidFill>
                  <a:srgbClr val="3F403C"/>
                </a:solidFill>
              </a:rPr>
              <a:t>Payment of Accelerated Benefits will reduce the Cash Value and Death Benefit otherwise payable under the policy.  Receipt of Accelerated Benefits may be a taxable event and may affect your eligibility for public assistance programs.  Please consult your personal tax advisor to determine the tax status of any benefits paid under this rider and with social service agencies concerning how receipt of such a payment will affect you.  Riders are supplemental benefits that can be added to a life insurance policy and are not suitable unless you also have a need for life insurance.  Riders are optional, may require additional premium and may not be available in all states or on all products.  This is not a solicitation of any specific insurance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F403C"/>
              </a:solidFill>
              <a:effectLst/>
              <a:uLnTx/>
              <a:uFillTx/>
              <a:latin typeface="Arial"/>
              <a:ea typeface="+mn-ea"/>
              <a:cs typeface="+mn-cs"/>
            </a:endParaRPr>
          </a:p>
        </p:txBody>
      </p:sp>
      <p:sp>
        <p:nvSpPr>
          <p:cNvPr id="2" name="TextBox 1">
            <a:extLst>
              <a:ext uri="{FF2B5EF4-FFF2-40B4-BE49-F238E27FC236}">
                <a16:creationId xmlns:a16="http://schemas.microsoft.com/office/drawing/2014/main" id="{A67D28C8-FE01-48EE-A172-4D0031D7B17A}"/>
              </a:ext>
            </a:extLst>
          </p:cNvPr>
          <p:cNvSpPr txBox="1"/>
          <p:nvPr/>
        </p:nvSpPr>
        <p:spPr>
          <a:xfrm>
            <a:off x="2768958" y="6658377"/>
            <a:ext cx="3503053" cy="168116"/>
          </a:xfrm>
          <a:prstGeom prst="rect">
            <a:avLst/>
          </a:prstGeom>
          <a:solidFill>
            <a:schemeClr val="bg2"/>
          </a:solidFill>
          <a:ln w="38100">
            <a:noFill/>
            <a:bevel/>
          </a:ln>
        </p:spPr>
        <p:txBody>
          <a:bodyPr vert="horz" wrap="square" lIns="457200" tIns="182880" rIns="457200" bIns="182880" rtlCol="0" anchor="b" anchorCtr="0">
            <a:noAutofit/>
          </a:bodyPr>
          <a:lstStyle/>
          <a:p>
            <a:pPr fontAlgn="auto">
              <a:spcAft>
                <a:spcPts val="0"/>
              </a:spcAft>
            </a:pPr>
            <a:endParaRPr lang="en-US" sz="1600" dirty="0">
              <a:solidFill>
                <a:schemeClr val="bg2"/>
              </a:solidFill>
            </a:endParaRPr>
          </a:p>
        </p:txBody>
      </p:sp>
    </p:spTree>
    <p:extLst>
      <p:ext uri="{BB962C8B-B14F-4D97-AF65-F5344CB8AC3E}">
        <p14:creationId xmlns:p14="http://schemas.microsoft.com/office/powerpoint/2010/main" val="244659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A5086-6C74-4236-A306-A60CC34E5C80}"/>
              </a:ext>
            </a:extLst>
          </p:cNvPr>
          <p:cNvSpPr>
            <a:spLocks noGrp="1"/>
          </p:cNvSpPr>
          <p:nvPr>
            <p:ph type="title"/>
          </p:nvPr>
        </p:nvSpPr>
        <p:spPr/>
        <p:txBody>
          <a:bodyPr/>
          <a:lstStyle/>
          <a:p>
            <a:r>
              <a:rPr lang="en-US" dirty="0"/>
              <a:t>How Split Dollar Works</a:t>
            </a:r>
          </a:p>
        </p:txBody>
      </p:sp>
      <p:sp>
        <p:nvSpPr>
          <p:cNvPr id="16" name="Rectangle 15">
            <a:extLst>
              <a:ext uri="{FF2B5EF4-FFF2-40B4-BE49-F238E27FC236}">
                <a16:creationId xmlns:a16="http://schemas.microsoft.com/office/drawing/2014/main" id="{D94B882A-323A-4949-BB44-DA59A06AD480}"/>
              </a:ext>
            </a:extLst>
          </p:cNvPr>
          <p:cNvSpPr/>
          <p:nvPr/>
        </p:nvSpPr>
        <p:spPr>
          <a:xfrm>
            <a:off x="515257" y="1951085"/>
            <a:ext cx="8113485" cy="2955830"/>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7" name="TextBox 16">
            <a:extLst>
              <a:ext uri="{FF2B5EF4-FFF2-40B4-BE49-F238E27FC236}">
                <a16:creationId xmlns:a16="http://schemas.microsoft.com/office/drawing/2014/main" id="{C788FBCE-89A5-403E-9DD0-5EBF5D92CB31}"/>
              </a:ext>
            </a:extLst>
          </p:cNvPr>
          <p:cNvSpPr txBox="1"/>
          <p:nvPr/>
        </p:nvSpPr>
        <p:spPr>
          <a:xfrm>
            <a:off x="1894912" y="4157418"/>
            <a:ext cx="970137" cy="276999"/>
          </a:xfrm>
          <a:prstGeom prst="rect">
            <a:avLst/>
          </a:prstGeom>
          <a:noFill/>
        </p:spPr>
        <p:txBody>
          <a:bodyPr wrap="none" rtlCol="0">
            <a:spAutoFit/>
          </a:bodyPr>
          <a:lstStyle/>
          <a:p>
            <a:pPr algn="ctr" fontAlgn="base">
              <a:spcBef>
                <a:spcPct val="0"/>
              </a:spcBef>
              <a:spcAft>
                <a:spcPct val="0"/>
              </a:spcAft>
            </a:pPr>
            <a:r>
              <a:rPr lang="en-US" sz="1200" b="1" dirty="0">
                <a:solidFill>
                  <a:srgbClr val="3D9B35"/>
                </a:solidFill>
                <a:ea typeface="ＭＳ Ｐゴシック" pitchFamily="-105" charset="-128"/>
                <a:cs typeface="Times New Roman" pitchFamily="18" charset="0"/>
              </a:rPr>
              <a:t>BUSINESS</a:t>
            </a:r>
          </a:p>
        </p:txBody>
      </p:sp>
      <p:grpSp>
        <p:nvGrpSpPr>
          <p:cNvPr id="18" name="Group 17">
            <a:extLst>
              <a:ext uri="{FF2B5EF4-FFF2-40B4-BE49-F238E27FC236}">
                <a16:creationId xmlns:a16="http://schemas.microsoft.com/office/drawing/2014/main" id="{00747EEE-92A7-4D50-ABE9-F3B2A4A2664A}"/>
              </a:ext>
            </a:extLst>
          </p:cNvPr>
          <p:cNvGrpSpPr/>
          <p:nvPr/>
        </p:nvGrpSpPr>
        <p:grpSpPr>
          <a:xfrm>
            <a:off x="1532666" y="2275562"/>
            <a:ext cx="1694629" cy="1773841"/>
            <a:chOff x="545566" y="2272998"/>
            <a:chExt cx="1121869" cy="1121869"/>
          </a:xfrm>
        </p:grpSpPr>
        <p:sp>
          <p:nvSpPr>
            <p:cNvPr id="19" name="Oval 18">
              <a:extLst>
                <a:ext uri="{FF2B5EF4-FFF2-40B4-BE49-F238E27FC236}">
                  <a16:creationId xmlns:a16="http://schemas.microsoft.com/office/drawing/2014/main" id="{A1488710-C337-499D-BBE8-B3200FADCCE9}"/>
                </a:ext>
              </a:extLst>
            </p:cNvPr>
            <p:cNvSpPr/>
            <p:nvPr/>
          </p:nvSpPr>
          <p:spPr>
            <a:xfrm>
              <a:off x="545566" y="2272998"/>
              <a:ext cx="1121869" cy="1121869"/>
            </a:xfrm>
            <a:prstGeom prst="ellipse">
              <a:avLst/>
            </a:prstGeom>
            <a:solidFill>
              <a:srgbClr val="3D9B3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20" name="Freeform 19">
              <a:extLst>
                <a:ext uri="{FF2B5EF4-FFF2-40B4-BE49-F238E27FC236}">
                  <a16:creationId xmlns:a16="http://schemas.microsoft.com/office/drawing/2014/main" id="{75FAE991-9602-4FE8-9F98-751D1FC29FF8}"/>
                </a:ext>
              </a:extLst>
            </p:cNvPr>
            <p:cNvSpPr>
              <a:spLocks noEditPoints="1"/>
            </p:cNvSpPr>
            <p:nvPr/>
          </p:nvSpPr>
          <p:spPr bwMode="auto">
            <a:xfrm>
              <a:off x="778070" y="2577434"/>
              <a:ext cx="656861" cy="512997"/>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ＭＳ Ｐゴシック" pitchFamily="-105" charset="-128"/>
                <a:cs typeface="Times New Roman" pitchFamily="18" charset="0"/>
              </a:endParaRPr>
            </a:p>
          </p:txBody>
        </p:sp>
      </p:grpSp>
      <p:sp>
        <p:nvSpPr>
          <p:cNvPr id="21" name="Oval 20">
            <a:extLst>
              <a:ext uri="{FF2B5EF4-FFF2-40B4-BE49-F238E27FC236}">
                <a16:creationId xmlns:a16="http://schemas.microsoft.com/office/drawing/2014/main" id="{D2DD0E47-BBFF-4FB7-985C-2540C152388D}"/>
              </a:ext>
            </a:extLst>
          </p:cNvPr>
          <p:cNvSpPr/>
          <p:nvPr/>
        </p:nvSpPr>
        <p:spPr>
          <a:xfrm>
            <a:off x="5355393" y="3332276"/>
            <a:ext cx="1124332" cy="110214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lgn="ctr">
            <a:solidFill>
              <a:srgbClr val="3D9B35"/>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id="{27918D39-ADAD-4AF5-9256-3DB5F3FF9F09}"/>
              </a:ext>
            </a:extLst>
          </p:cNvPr>
          <p:cNvGrpSpPr/>
          <p:nvPr/>
        </p:nvGrpSpPr>
        <p:grpSpPr>
          <a:xfrm>
            <a:off x="6070116" y="2439087"/>
            <a:ext cx="1286139" cy="1446790"/>
            <a:chOff x="2796604" y="2932397"/>
            <a:chExt cx="755729" cy="755729"/>
          </a:xfrm>
        </p:grpSpPr>
        <p:sp>
          <p:nvSpPr>
            <p:cNvPr id="23" name="Oval 22">
              <a:extLst>
                <a:ext uri="{FF2B5EF4-FFF2-40B4-BE49-F238E27FC236}">
                  <a16:creationId xmlns:a16="http://schemas.microsoft.com/office/drawing/2014/main" id="{5879066A-0978-4591-A320-4D16F775E70C}"/>
                </a:ext>
              </a:extLst>
            </p:cNvPr>
            <p:cNvSpPr/>
            <p:nvPr/>
          </p:nvSpPr>
          <p:spPr>
            <a:xfrm>
              <a:off x="2796604" y="2932397"/>
              <a:ext cx="755729" cy="755729"/>
            </a:xfrm>
            <a:prstGeom prst="ellipse">
              <a:avLst/>
            </a:prstGeom>
            <a:solidFill>
              <a:srgbClr val="61636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24" name="Freeform 46">
              <a:extLst>
                <a:ext uri="{FF2B5EF4-FFF2-40B4-BE49-F238E27FC236}">
                  <a16:creationId xmlns:a16="http://schemas.microsoft.com/office/drawing/2014/main" id="{1E2E62F3-40B5-40BD-90E7-0B509787AFFB}"/>
                </a:ext>
              </a:extLst>
            </p:cNvPr>
            <p:cNvSpPr>
              <a:spLocks noEditPoints="1"/>
            </p:cNvSpPr>
            <p:nvPr/>
          </p:nvSpPr>
          <p:spPr bwMode="auto">
            <a:xfrm>
              <a:off x="3083564" y="3070230"/>
              <a:ext cx="181807" cy="480061"/>
            </a:xfrm>
            <a:custGeom>
              <a:avLst/>
              <a:gdLst>
                <a:gd name="T0" fmla="*/ 159 w 242"/>
                <a:gd name="T1" fmla="*/ 173 h 639"/>
                <a:gd name="T2" fmla="*/ 202 w 242"/>
                <a:gd name="T3" fmla="*/ 185 h 639"/>
                <a:gd name="T4" fmla="*/ 232 w 242"/>
                <a:gd name="T5" fmla="*/ 207 h 639"/>
                <a:gd name="T6" fmla="*/ 242 w 242"/>
                <a:gd name="T7" fmla="*/ 238 h 639"/>
                <a:gd name="T8" fmla="*/ 233 w 242"/>
                <a:gd name="T9" fmla="*/ 412 h 639"/>
                <a:gd name="T10" fmla="*/ 221 w 242"/>
                <a:gd name="T11" fmla="*/ 429 h 639"/>
                <a:gd name="T12" fmla="*/ 199 w 242"/>
                <a:gd name="T13" fmla="*/ 437 h 639"/>
                <a:gd name="T14" fmla="*/ 185 w 242"/>
                <a:gd name="T15" fmla="*/ 631 h 639"/>
                <a:gd name="T16" fmla="*/ 179 w 242"/>
                <a:gd name="T17" fmla="*/ 638 h 639"/>
                <a:gd name="T18" fmla="*/ 172 w 242"/>
                <a:gd name="T19" fmla="*/ 639 h 639"/>
                <a:gd name="T20" fmla="*/ 67 w 242"/>
                <a:gd name="T21" fmla="*/ 639 h 639"/>
                <a:gd name="T22" fmla="*/ 60 w 242"/>
                <a:gd name="T23" fmla="*/ 635 h 639"/>
                <a:gd name="T24" fmla="*/ 58 w 242"/>
                <a:gd name="T25" fmla="*/ 627 h 639"/>
                <a:gd name="T26" fmla="*/ 32 w 242"/>
                <a:gd name="T27" fmla="*/ 433 h 639"/>
                <a:gd name="T28" fmla="*/ 15 w 242"/>
                <a:gd name="T29" fmla="*/ 422 h 639"/>
                <a:gd name="T30" fmla="*/ 8 w 242"/>
                <a:gd name="T31" fmla="*/ 399 h 639"/>
                <a:gd name="T32" fmla="*/ 3 w 242"/>
                <a:gd name="T33" fmla="*/ 221 h 639"/>
                <a:gd name="T34" fmla="*/ 24 w 242"/>
                <a:gd name="T35" fmla="*/ 195 h 639"/>
                <a:gd name="T36" fmla="*/ 62 w 242"/>
                <a:gd name="T37" fmla="*/ 178 h 639"/>
                <a:gd name="T38" fmla="*/ 109 w 242"/>
                <a:gd name="T39" fmla="*/ 170 h 639"/>
                <a:gd name="T40" fmla="*/ 122 w 242"/>
                <a:gd name="T41" fmla="*/ 0 h 639"/>
                <a:gd name="T42" fmla="*/ 157 w 242"/>
                <a:gd name="T43" fmla="*/ 8 h 639"/>
                <a:gd name="T44" fmla="*/ 182 w 242"/>
                <a:gd name="T45" fmla="*/ 31 h 639"/>
                <a:gd name="T46" fmla="*/ 187 w 242"/>
                <a:gd name="T47" fmla="*/ 62 h 639"/>
                <a:gd name="T48" fmla="*/ 183 w 242"/>
                <a:gd name="T49" fmla="*/ 96 h 639"/>
                <a:gd name="T50" fmla="*/ 176 w 242"/>
                <a:gd name="T51" fmla="*/ 122 h 639"/>
                <a:gd name="T52" fmla="*/ 151 w 242"/>
                <a:gd name="T53" fmla="*/ 147 h 639"/>
                <a:gd name="T54" fmla="*/ 127 w 242"/>
                <a:gd name="T55" fmla="*/ 153 h 639"/>
                <a:gd name="T56" fmla="*/ 119 w 242"/>
                <a:gd name="T57" fmla="*/ 154 h 639"/>
                <a:gd name="T58" fmla="*/ 111 w 242"/>
                <a:gd name="T59" fmla="*/ 153 h 639"/>
                <a:gd name="T60" fmla="*/ 77 w 242"/>
                <a:gd name="T61" fmla="*/ 135 h 639"/>
                <a:gd name="T62" fmla="*/ 63 w 242"/>
                <a:gd name="T63" fmla="*/ 110 h 639"/>
                <a:gd name="T64" fmla="*/ 56 w 242"/>
                <a:gd name="T65" fmla="*/ 79 h 639"/>
                <a:gd name="T66" fmla="*/ 56 w 242"/>
                <a:gd name="T67" fmla="*/ 50 h 639"/>
                <a:gd name="T68" fmla="*/ 71 w 242"/>
                <a:gd name="T69" fmla="*/ 18 h 639"/>
                <a:gd name="T70" fmla="*/ 102 w 242"/>
                <a:gd name="T71"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639">
                  <a:moveTo>
                    <a:pt x="134" y="170"/>
                  </a:moveTo>
                  <a:lnTo>
                    <a:pt x="159" y="173"/>
                  </a:lnTo>
                  <a:lnTo>
                    <a:pt x="181" y="178"/>
                  </a:lnTo>
                  <a:lnTo>
                    <a:pt x="202" y="185"/>
                  </a:lnTo>
                  <a:lnTo>
                    <a:pt x="219" y="195"/>
                  </a:lnTo>
                  <a:lnTo>
                    <a:pt x="232" y="207"/>
                  </a:lnTo>
                  <a:lnTo>
                    <a:pt x="241" y="221"/>
                  </a:lnTo>
                  <a:lnTo>
                    <a:pt x="242" y="238"/>
                  </a:lnTo>
                  <a:lnTo>
                    <a:pt x="234" y="399"/>
                  </a:lnTo>
                  <a:lnTo>
                    <a:pt x="233" y="412"/>
                  </a:lnTo>
                  <a:lnTo>
                    <a:pt x="229" y="422"/>
                  </a:lnTo>
                  <a:lnTo>
                    <a:pt x="221" y="429"/>
                  </a:lnTo>
                  <a:lnTo>
                    <a:pt x="212" y="433"/>
                  </a:lnTo>
                  <a:lnTo>
                    <a:pt x="199" y="437"/>
                  </a:lnTo>
                  <a:lnTo>
                    <a:pt x="186" y="627"/>
                  </a:lnTo>
                  <a:lnTo>
                    <a:pt x="185" y="631"/>
                  </a:lnTo>
                  <a:lnTo>
                    <a:pt x="182" y="635"/>
                  </a:lnTo>
                  <a:lnTo>
                    <a:pt x="179" y="638"/>
                  </a:lnTo>
                  <a:lnTo>
                    <a:pt x="177" y="639"/>
                  </a:lnTo>
                  <a:lnTo>
                    <a:pt x="172" y="639"/>
                  </a:lnTo>
                  <a:lnTo>
                    <a:pt x="71" y="639"/>
                  </a:lnTo>
                  <a:lnTo>
                    <a:pt x="67" y="639"/>
                  </a:lnTo>
                  <a:lnTo>
                    <a:pt x="63" y="638"/>
                  </a:lnTo>
                  <a:lnTo>
                    <a:pt x="60" y="635"/>
                  </a:lnTo>
                  <a:lnTo>
                    <a:pt x="58" y="631"/>
                  </a:lnTo>
                  <a:lnTo>
                    <a:pt x="58" y="627"/>
                  </a:lnTo>
                  <a:lnTo>
                    <a:pt x="45" y="437"/>
                  </a:lnTo>
                  <a:lnTo>
                    <a:pt x="32" y="433"/>
                  </a:lnTo>
                  <a:lnTo>
                    <a:pt x="21" y="429"/>
                  </a:lnTo>
                  <a:lnTo>
                    <a:pt x="15" y="422"/>
                  </a:lnTo>
                  <a:lnTo>
                    <a:pt x="11" y="412"/>
                  </a:lnTo>
                  <a:lnTo>
                    <a:pt x="8" y="399"/>
                  </a:lnTo>
                  <a:lnTo>
                    <a:pt x="0" y="238"/>
                  </a:lnTo>
                  <a:lnTo>
                    <a:pt x="3" y="221"/>
                  </a:lnTo>
                  <a:lnTo>
                    <a:pt x="11" y="207"/>
                  </a:lnTo>
                  <a:lnTo>
                    <a:pt x="24" y="195"/>
                  </a:lnTo>
                  <a:lnTo>
                    <a:pt x="41" y="185"/>
                  </a:lnTo>
                  <a:lnTo>
                    <a:pt x="62" y="178"/>
                  </a:lnTo>
                  <a:lnTo>
                    <a:pt x="85" y="173"/>
                  </a:lnTo>
                  <a:lnTo>
                    <a:pt x="109" y="170"/>
                  </a:lnTo>
                  <a:lnTo>
                    <a:pt x="134" y="170"/>
                  </a:lnTo>
                  <a:close/>
                  <a:moveTo>
                    <a:pt x="122" y="0"/>
                  </a:moveTo>
                  <a:lnTo>
                    <a:pt x="140" y="3"/>
                  </a:lnTo>
                  <a:lnTo>
                    <a:pt x="157" y="8"/>
                  </a:lnTo>
                  <a:lnTo>
                    <a:pt x="172" y="18"/>
                  </a:lnTo>
                  <a:lnTo>
                    <a:pt x="182" y="31"/>
                  </a:lnTo>
                  <a:lnTo>
                    <a:pt x="186" y="50"/>
                  </a:lnTo>
                  <a:lnTo>
                    <a:pt x="187" y="62"/>
                  </a:lnTo>
                  <a:lnTo>
                    <a:pt x="186" y="79"/>
                  </a:lnTo>
                  <a:lnTo>
                    <a:pt x="183" y="96"/>
                  </a:lnTo>
                  <a:lnTo>
                    <a:pt x="181" y="110"/>
                  </a:lnTo>
                  <a:lnTo>
                    <a:pt x="176" y="122"/>
                  </a:lnTo>
                  <a:lnTo>
                    <a:pt x="165" y="135"/>
                  </a:lnTo>
                  <a:lnTo>
                    <a:pt x="151" y="147"/>
                  </a:lnTo>
                  <a:lnTo>
                    <a:pt x="132" y="153"/>
                  </a:lnTo>
                  <a:lnTo>
                    <a:pt x="127" y="153"/>
                  </a:lnTo>
                  <a:lnTo>
                    <a:pt x="123" y="154"/>
                  </a:lnTo>
                  <a:lnTo>
                    <a:pt x="119" y="154"/>
                  </a:lnTo>
                  <a:lnTo>
                    <a:pt x="115" y="153"/>
                  </a:lnTo>
                  <a:lnTo>
                    <a:pt x="111" y="153"/>
                  </a:lnTo>
                  <a:lnTo>
                    <a:pt x="93" y="147"/>
                  </a:lnTo>
                  <a:lnTo>
                    <a:pt x="77" y="135"/>
                  </a:lnTo>
                  <a:lnTo>
                    <a:pt x="67" y="122"/>
                  </a:lnTo>
                  <a:lnTo>
                    <a:pt x="63" y="110"/>
                  </a:lnTo>
                  <a:lnTo>
                    <a:pt x="59" y="96"/>
                  </a:lnTo>
                  <a:lnTo>
                    <a:pt x="56" y="79"/>
                  </a:lnTo>
                  <a:lnTo>
                    <a:pt x="56" y="62"/>
                  </a:lnTo>
                  <a:lnTo>
                    <a:pt x="56" y="50"/>
                  </a:lnTo>
                  <a:lnTo>
                    <a:pt x="62" y="31"/>
                  </a:lnTo>
                  <a:lnTo>
                    <a:pt x="71" y="18"/>
                  </a:lnTo>
                  <a:lnTo>
                    <a:pt x="85" y="8"/>
                  </a:lnTo>
                  <a:lnTo>
                    <a:pt x="102" y="3"/>
                  </a:lnTo>
                  <a:lnTo>
                    <a:pt x="122"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ＭＳ Ｐゴシック" pitchFamily="-105" charset="-128"/>
                <a:cs typeface="Times New Roman" pitchFamily="18" charset="0"/>
              </a:endParaRPr>
            </a:p>
          </p:txBody>
        </p:sp>
      </p:grpSp>
      <p:sp>
        <p:nvSpPr>
          <p:cNvPr id="25" name="Right Arrow 17">
            <a:extLst>
              <a:ext uri="{FF2B5EF4-FFF2-40B4-BE49-F238E27FC236}">
                <a16:creationId xmlns:a16="http://schemas.microsoft.com/office/drawing/2014/main" id="{C7E0BA20-A27F-4242-B5FC-045E22F2A332}"/>
              </a:ext>
            </a:extLst>
          </p:cNvPr>
          <p:cNvSpPr/>
          <p:nvPr/>
        </p:nvSpPr>
        <p:spPr>
          <a:xfrm>
            <a:off x="3225328" y="2971568"/>
            <a:ext cx="2844788" cy="596475"/>
          </a:xfrm>
          <a:prstGeom prst="rightArrow">
            <a:avLst>
              <a:gd name="adj1" fmla="val 50000"/>
              <a:gd name="adj2" fmla="val 51923"/>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616365"/>
                </a:solidFill>
                <a:effectLst/>
                <a:uLnTx/>
                <a:uFillTx/>
                <a:latin typeface="Arial Narrow" panose="020B0606020202030204" pitchFamily="34" charset="0"/>
                <a:ea typeface="+mn-ea"/>
                <a:cs typeface="+mn-cs"/>
              </a:rPr>
              <a:t>Loans Premium</a:t>
            </a:r>
          </a:p>
        </p:txBody>
      </p:sp>
      <p:sp>
        <p:nvSpPr>
          <p:cNvPr id="26" name="TextBox 25">
            <a:extLst>
              <a:ext uri="{FF2B5EF4-FFF2-40B4-BE49-F238E27FC236}">
                <a16:creationId xmlns:a16="http://schemas.microsoft.com/office/drawing/2014/main" id="{48A07A2E-76F5-4366-BDC8-04BE5CA2D6CC}"/>
              </a:ext>
            </a:extLst>
          </p:cNvPr>
          <p:cNvSpPr txBox="1"/>
          <p:nvPr/>
        </p:nvSpPr>
        <p:spPr>
          <a:xfrm>
            <a:off x="4371859" y="2595125"/>
            <a:ext cx="609462" cy="400110"/>
          </a:xfrm>
          <a:prstGeom prst="rect">
            <a:avLst/>
          </a:prstGeom>
          <a:noFill/>
        </p:spPr>
        <p:txBody>
          <a:bodyPr wrap="none" rtlCol="0">
            <a:spAutoFit/>
          </a:bodyPr>
          <a:lstStyle/>
          <a:p>
            <a:pPr algn="ctr" fontAlgn="base">
              <a:spcBef>
                <a:spcPct val="0"/>
              </a:spcBef>
              <a:spcAft>
                <a:spcPct val="0"/>
              </a:spcAft>
            </a:pPr>
            <a:r>
              <a:rPr lang="en-US" sz="1000" dirty="0">
                <a:solidFill>
                  <a:prstClr val="black"/>
                </a:solidFill>
                <a:ea typeface="ＭＳ Ｐゴシック" pitchFamily="-105" charset="-128"/>
                <a:cs typeface="Times New Roman" pitchFamily="18" charset="0"/>
              </a:rPr>
              <a:t>Pays</a:t>
            </a:r>
          </a:p>
          <a:p>
            <a:pPr algn="ctr" fontAlgn="base">
              <a:spcBef>
                <a:spcPct val="0"/>
              </a:spcBef>
              <a:spcAft>
                <a:spcPct val="0"/>
              </a:spcAft>
            </a:pPr>
            <a:r>
              <a:rPr lang="en-US" sz="1000" dirty="0">
                <a:solidFill>
                  <a:prstClr val="black"/>
                </a:solidFill>
                <a:ea typeface="ＭＳ Ｐゴシック" pitchFamily="-105" charset="-128"/>
                <a:cs typeface="Times New Roman" pitchFamily="18" charset="0"/>
              </a:rPr>
              <a:t>Interest</a:t>
            </a:r>
          </a:p>
        </p:txBody>
      </p:sp>
      <p:sp>
        <p:nvSpPr>
          <p:cNvPr id="27" name="TextBox 26">
            <a:extLst>
              <a:ext uri="{FF2B5EF4-FFF2-40B4-BE49-F238E27FC236}">
                <a16:creationId xmlns:a16="http://schemas.microsoft.com/office/drawing/2014/main" id="{1F3A3EC3-7DB0-4549-A6FC-0F96D2A1AC93}"/>
              </a:ext>
            </a:extLst>
          </p:cNvPr>
          <p:cNvSpPr txBox="1"/>
          <p:nvPr/>
        </p:nvSpPr>
        <p:spPr>
          <a:xfrm>
            <a:off x="6325900" y="4029281"/>
            <a:ext cx="774571" cy="276999"/>
          </a:xfrm>
          <a:prstGeom prst="rect">
            <a:avLst/>
          </a:prstGeom>
          <a:noFill/>
        </p:spPr>
        <p:txBody>
          <a:bodyPr wrap="none" rtlCol="0">
            <a:spAutoFit/>
          </a:bodyPr>
          <a:lstStyle/>
          <a:p>
            <a:pPr algn="ctr" fontAlgn="base">
              <a:spcBef>
                <a:spcPct val="0"/>
              </a:spcBef>
              <a:spcAft>
                <a:spcPct val="0"/>
              </a:spcAft>
            </a:pPr>
            <a:r>
              <a:rPr lang="en-US" sz="1200" b="1" dirty="0">
                <a:solidFill>
                  <a:srgbClr val="616365"/>
                </a:solidFill>
                <a:ea typeface="ＭＳ Ｐゴシック" pitchFamily="-105" charset="-128"/>
                <a:cs typeface="Times New Roman" pitchFamily="18" charset="0"/>
              </a:rPr>
              <a:t>OWNER</a:t>
            </a:r>
          </a:p>
        </p:txBody>
      </p:sp>
      <p:cxnSp>
        <p:nvCxnSpPr>
          <p:cNvPr id="28" name="Straight Arrow Connector 27">
            <a:extLst>
              <a:ext uri="{FF2B5EF4-FFF2-40B4-BE49-F238E27FC236}">
                <a16:creationId xmlns:a16="http://schemas.microsoft.com/office/drawing/2014/main" id="{20618734-1754-4FDD-B5CD-48FEB576722E}"/>
              </a:ext>
            </a:extLst>
          </p:cNvPr>
          <p:cNvCxnSpPr/>
          <p:nvPr/>
        </p:nvCxnSpPr>
        <p:spPr>
          <a:xfrm flipH="1">
            <a:off x="3227296" y="2971568"/>
            <a:ext cx="2842820" cy="9525"/>
          </a:xfrm>
          <a:prstGeom prst="straightConnector1">
            <a:avLst/>
          </a:prstGeom>
          <a:noFill/>
          <a:ln w="9525" cap="flat" cmpd="sng" algn="ctr">
            <a:solidFill>
              <a:srgbClr val="3D9B35">
                <a:shade val="95000"/>
                <a:satMod val="105000"/>
              </a:srgbClr>
            </a:solidFill>
            <a:prstDash val="solid"/>
            <a:tailEnd type="arrow"/>
          </a:ln>
          <a:effectLst/>
        </p:spPr>
      </p:cxnSp>
      <p:cxnSp>
        <p:nvCxnSpPr>
          <p:cNvPr id="29" name="Elbow Connector 39">
            <a:extLst>
              <a:ext uri="{FF2B5EF4-FFF2-40B4-BE49-F238E27FC236}">
                <a16:creationId xmlns:a16="http://schemas.microsoft.com/office/drawing/2014/main" id="{E521A2F4-08BC-4B2D-8370-D29F07E5BC6F}"/>
              </a:ext>
            </a:extLst>
          </p:cNvPr>
          <p:cNvCxnSpPr/>
          <p:nvPr/>
        </p:nvCxnSpPr>
        <p:spPr>
          <a:xfrm rot="10800000">
            <a:off x="2828066" y="4029281"/>
            <a:ext cx="3145540" cy="405136"/>
          </a:xfrm>
          <a:prstGeom prst="bentConnector3">
            <a:avLst/>
          </a:prstGeom>
          <a:noFill/>
          <a:ln w="9525" cap="flat" cmpd="sng" algn="ctr">
            <a:solidFill>
              <a:srgbClr val="3D9B35">
                <a:shade val="95000"/>
                <a:satMod val="105000"/>
              </a:srgbClr>
            </a:solidFill>
            <a:prstDash val="solid"/>
            <a:tailEnd type="arrow"/>
          </a:ln>
          <a:effectLst/>
        </p:spPr>
      </p:cxnSp>
      <p:sp>
        <p:nvSpPr>
          <p:cNvPr id="30" name="TextBox 29">
            <a:extLst>
              <a:ext uri="{FF2B5EF4-FFF2-40B4-BE49-F238E27FC236}">
                <a16:creationId xmlns:a16="http://schemas.microsoft.com/office/drawing/2014/main" id="{995AF3D2-70BD-41AE-9C79-AA79A80EC575}"/>
              </a:ext>
            </a:extLst>
          </p:cNvPr>
          <p:cNvSpPr txBox="1"/>
          <p:nvPr/>
        </p:nvSpPr>
        <p:spPr>
          <a:xfrm>
            <a:off x="2803079" y="4080631"/>
            <a:ext cx="1624163" cy="400110"/>
          </a:xfrm>
          <a:prstGeom prst="rect">
            <a:avLst/>
          </a:prstGeom>
          <a:noFill/>
        </p:spPr>
        <p:txBody>
          <a:bodyPr wrap="none" rtlCol="0">
            <a:spAutoFit/>
          </a:bodyPr>
          <a:lstStyle/>
          <a:p>
            <a:pPr algn="ctr" fontAlgn="base">
              <a:spcBef>
                <a:spcPct val="0"/>
              </a:spcBef>
              <a:spcAft>
                <a:spcPct val="0"/>
              </a:spcAft>
            </a:pPr>
            <a:r>
              <a:rPr lang="en-US" sz="1000" dirty="0">
                <a:solidFill>
                  <a:prstClr val="black"/>
                </a:solidFill>
                <a:ea typeface="ＭＳ Ｐゴシック" pitchFamily="-105" charset="-128"/>
                <a:cs typeface="Times New Roman" pitchFamily="18" charset="0"/>
              </a:rPr>
              <a:t>Collateral Assignment</a:t>
            </a:r>
          </a:p>
          <a:p>
            <a:pPr algn="ctr" fontAlgn="base">
              <a:spcBef>
                <a:spcPct val="0"/>
              </a:spcBef>
              <a:spcAft>
                <a:spcPct val="0"/>
              </a:spcAft>
            </a:pPr>
            <a:r>
              <a:rPr lang="en-US" sz="1000" dirty="0">
                <a:solidFill>
                  <a:prstClr val="black"/>
                </a:solidFill>
                <a:ea typeface="ＭＳ Ｐゴシック" pitchFamily="-105" charset="-128"/>
                <a:cs typeface="Times New Roman" pitchFamily="18" charset="0"/>
              </a:rPr>
              <a:t>And Principal Repayment</a:t>
            </a:r>
          </a:p>
        </p:txBody>
      </p:sp>
    </p:spTree>
    <p:extLst>
      <p:ext uri="{BB962C8B-B14F-4D97-AF65-F5344CB8AC3E}">
        <p14:creationId xmlns:p14="http://schemas.microsoft.com/office/powerpoint/2010/main" val="225886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right)">
                                      <p:cBhvr>
                                        <p:cTn id="17" dur="500"/>
                                        <p:tgtEl>
                                          <p:spTgt spid="30"/>
                                        </p:tgtEl>
                                      </p:cBhvr>
                                    </p:animEffect>
                                  </p:childTnLst>
                                </p:cTn>
                              </p:par>
                              <p:par>
                                <p:cTn id="18" presetID="22" presetClass="entr" presetSubtype="2"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righ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500"/>
                                        <p:tgtEl>
                                          <p:spTgt spid="26"/>
                                        </p:tgtEl>
                                      </p:cBhvr>
                                    </p:animEffect>
                                  </p:childTnLst>
                                </p:cTn>
                              </p:par>
                              <p:par>
                                <p:cTn id="26" presetID="22" presetClass="entr" presetSubtype="2"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right)">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A5086-6C74-4236-A306-A60CC34E5C80}"/>
              </a:ext>
            </a:extLst>
          </p:cNvPr>
          <p:cNvSpPr>
            <a:spLocks noGrp="1"/>
          </p:cNvSpPr>
          <p:nvPr>
            <p:ph type="title"/>
          </p:nvPr>
        </p:nvSpPr>
        <p:spPr/>
        <p:txBody>
          <a:bodyPr/>
          <a:lstStyle/>
          <a:p>
            <a:r>
              <a:rPr lang="en-US" dirty="0"/>
              <a:t>What You Want to Know About Interest</a:t>
            </a:r>
          </a:p>
        </p:txBody>
      </p:sp>
      <p:grpSp>
        <p:nvGrpSpPr>
          <p:cNvPr id="27" name="Group 26">
            <a:extLst>
              <a:ext uri="{FF2B5EF4-FFF2-40B4-BE49-F238E27FC236}">
                <a16:creationId xmlns:a16="http://schemas.microsoft.com/office/drawing/2014/main" id="{F40954AE-07D3-460F-9641-650E604ED4C0}"/>
              </a:ext>
            </a:extLst>
          </p:cNvPr>
          <p:cNvGrpSpPr/>
          <p:nvPr/>
        </p:nvGrpSpPr>
        <p:grpSpPr>
          <a:xfrm>
            <a:off x="973461" y="4842840"/>
            <a:ext cx="5297339" cy="430887"/>
            <a:chOff x="768620" y="2099907"/>
            <a:chExt cx="5297339" cy="430887"/>
          </a:xfrm>
        </p:grpSpPr>
        <p:sp>
          <p:nvSpPr>
            <p:cNvPr id="28" name="Rectangle 27">
              <a:extLst>
                <a:ext uri="{FF2B5EF4-FFF2-40B4-BE49-F238E27FC236}">
                  <a16:creationId xmlns:a16="http://schemas.microsoft.com/office/drawing/2014/main" id="{6934E9AC-99AE-44AB-888E-43A9DAA7E05B}"/>
                </a:ext>
              </a:extLst>
            </p:cNvPr>
            <p:cNvSpPr/>
            <p:nvPr/>
          </p:nvSpPr>
          <p:spPr>
            <a:xfrm>
              <a:off x="1296705" y="2099907"/>
              <a:ext cx="4769254" cy="430887"/>
            </a:xfrm>
            <a:prstGeom prst="rect">
              <a:avLst/>
            </a:prstGeom>
            <a:solidFill>
              <a:srgbClr val="3D9B35"/>
            </a:solidFill>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prstClr val="white"/>
                  </a:solidFill>
                  <a:effectLst/>
                  <a:uLnTx/>
                  <a:uFillTx/>
                  <a:ea typeface="ＭＳ Ｐゴシック" pitchFamily="-105" charset="-128"/>
                  <a:cs typeface="Times New Roman" pitchFamily="18" charset="0"/>
                </a:rPr>
                <a:t>Rate is set based on the type of loan</a:t>
              </a:r>
            </a:p>
          </p:txBody>
        </p:sp>
        <p:sp>
          <p:nvSpPr>
            <p:cNvPr id="29" name="Rectangle 28">
              <a:extLst>
                <a:ext uri="{FF2B5EF4-FFF2-40B4-BE49-F238E27FC236}">
                  <a16:creationId xmlns:a16="http://schemas.microsoft.com/office/drawing/2014/main" id="{80D26A61-771F-47B5-946C-15CA0DD5A874}"/>
                </a:ext>
              </a:extLst>
            </p:cNvPr>
            <p:cNvSpPr/>
            <p:nvPr/>
          </p:nvSpPr>
          <p:spPr>
            <a:xfrm>
              <a:off x="768620" y="2099907"/>
              <a:ext cx="442741" cy="430887"/>
            </a:xfrm>
            <a:prstGeom prst="rect">
              <a:avLst/>
            </a:prstGeom>
            <a:solidFill>
              <a:srgbClr val="61636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white"/>
                  </a:solidFill>
                  <a:effectLst/>
                  <a:uLnTx/>
                  <a:uFillTx/>
                  <a:latin typeface="Arial"/>
                  <a:ea typeface="+mn-ea"/>
                  <a:cs typeface="+mn-cs"/>
                </a:rPr>
                <a:t>1</a:t>
              </a:r>
            </a:p>
          </p:txBody>
        </p:sp>
      </p:grpSp>
      <p:grpSp>
        <p:nvGrpSpPr>
          <p:cNvPr id="30" name="Group 29">
            <a:extLst>
              <a:ext uri="{FF2B5EF4-FFF2-40B4-BE49-F238E27FC236}">
                <a16:creationId xmlns:a16="http://schemas.microsoft.com/office/drawing/2014/main" id="{92AB6BF2-E164-4326-B26A-ED23C4C67847}"/>
              </a:ext>
            </a:extLst>
          </p:cNvPr>
          <p:cNvGrpSpPr/>
          <p:nvPr/>
        </p:nvGrpSpPr>
        <p:grpSpPr>
          <a:xfrm>
            <a:off x="973461" y="5494706"/>
            <a:ext cx="4795600" cy="430887"/>
            <a:chOff x="768620" y="2748115"/>
            <a:chExt cx="4795600" cy="430887"/>
          </a:xfrm>
        </p:grpSpPr>
        <p:sp>
          <p:nvSpPr>
            <p:cNvPr id="31" name="Rectangle 30">
              <a:extLst>
                <a:ext uri="{FF2B5EF4-FFF2-40B4-BE49-F238E27FC236}">
                  <a16:creationId xmlns:a16="http://schemas.microsoft.com/office/drawing/2014/main" id="{5FC321FA-4A0E-45E2-BD60-882C6903E8E2}"/>
                </a:ext>
              </a:extLst>
            </p:cNvPr>
            <p:cNvSpPr/>
            <p:nvPr/>
          </p:nvSpPr>
          <p:spPr>
            <a:xfrm>
              <a:off x="1296705" y="2748115"/>
              <a:ext cx="4267515" cy="430887"/>
            </a:xfrm>
            <a:prstGeom prst="rect">
              <a:avLst/>
            </a:prstGeom>
            <a:solidFill>
              <a:srgbClr val="3D9B35"/>
            </a:solidFill>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prstClr val="white"/>
                  </a:solidFill>
                  <a:effectLst/>
                  <a:uLnTx/>
                  <a:uFillTx/>
                  <a:ea typeface="ＭＳ Ｐゴシック" pitchFamily="-105" charset="-128"/>
                  <a:cs typeface="Times New Roman" pitchFamily="18" charset="0"/>
                </a:rPr>
                <a:t>May be paid annually or accrued</a:t>
              </a:r>
            </a:p>
          </p:txBody>
        </p:sp>
        <p:sp>
          <p:nvSpPr>
            <p:cNvPr id="32" name="Rectangle 31">
              <a:extLst>
                <a:ext uri="{FF2B5EF4-FFF2-40B4-BE49-F238E27FC236}">
                  <a16:creationId xmlns:a16="http://schemas.microsoft.com/office/drawing/2014/main" id="{CC0515DF-6E97-4FEA-A732-D677645B19BF}"/>
                </a:ext>
              </a:extLst>
            </p:cNvPr>
            <p:cNvSpPr/>
            <p:nvPr/>
          </p:nvSpPr>
          <p:spPr>
            <a:xfrm>
              <a:off x="768620" y="2748115"/>
              <a:ext cx="442741" cy="430887"/>
            </a:xfrm>
            <a:prstGeom prst="rect">
              <a:avLst/>
            </a:prstGeom>
            <a:solidFill>
              <a:srgbClr val="61636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white"/>
                  </a:solidFill>
                  <a:effectLst/>
                  <a:uLnTx/>
                  <a:uFillTx/>
                  <a:latin typeface="Arial"/>
                  <a:ea typeface="+mn-ea"/>
                  <a:cs typeface="+mn-cs"/>
                </a:rPr>
                <a:t>2</a:t>
              </a:r>
            </a:p>
          </p:txBody>
        </p:sp>
      </p:grpSp>
      <p:grpSp>
        <p:nvGrpSpPr>
          <p:cNvPr id="33" name="Group 32">
            <a:extLst>
              <a:ext uri="{FF2B5EF4-FFF2-40B4-BE49-F238E27FC236}">
                <a16:creationId xmlns:a16="http://schemas.microsoft.com/office/drawing/2014/main" id="{EFBC899B-B965-4551-B07B-6EE636357619}"/>
              </a:ext>
            </a:extLst>
          </p:cNvPr>
          <p:cNvGrpSpPr/>
          <p:nvPr/>
        </p:nvGrpSpPr>
        <p:grpSpPr>
          <a:xfrm>
            <a:off x="973461" y="6146572"/>
            <a:ext cx="7166441" cy="430887"/>
            <a:chOff x="768620" y="3396323"/>
            <a:chExt cx="7166441" cy="430887"/>
          </a:xfrm>
        </p:grpSpPr>
        <p:sp>
          <p:nvSpPr>
            <p:cNvPr id="34" name="Rectangle 33">
              <a:extLst>
                <a:ext uri="{FF2B5EF4-FFF2-40B4-BE49-F238E27FC236}">
                  <a16:creationId xmlns:a16="http://schemas.microsoft.com/office/drawing/2014/main" id="{B1C02544-50FA-4F7F-993A-1087B74B5424}"/>
                </a:ext>
              </a:extLst>
            </p:cNvPr>
            <p:cNvSpPr/>
            <p:nvPr/>
          </p:nvSpPr>
          <p:spPr>
            <a:xfrm>
              <a:off x="1296705" y="3396323"/>
              <a:ext cx="6638356" cy="430887"/>
            </a:xfrm>
            <a:prstGeom prst="rect">
              <a:avLst/>
            </a:prstGeom>
            <a:solidFill>
              <a:srgbClr val="3D9B35"/>
            </a:solidFill>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200" b="0" i="0" u="none" strike="noStrike" kern="0" cap="none" spc="0" normalizeH="0" baseline="0" noProof="0" dirty="0">
                  <a:ln>
                    <a:noFill/>
                  </a:ln>
                  <a:solidFill>
                    <a:prstClr val="white"/>
                  </a:solidFill>
                  <a:effectLst/>
                  <a:uLnTx/>
                  <a:uFillTx/>
                  <a:ea typeface="ＭＳ Ｐゴシック" pitchFamily="-105" charset="-128"/>
                  <a:cs typeface="Times New Roman" pitchFamily="18" charset="0"/>
                </a:rPr>
                <a:t>Interest may be forgiven resulting in taxable income</a:t>
              </a:r>
            </a:p>
          </p:txBody>
        </p:sp>
        <p:sp>
          <p:nvSpPr>
            <p:cNvPr id="35" name="Rectangle 34">
              <a:extLst>
                <a:ext uri="{FF2B5EF4-FFF2-40B4-BE49-F238E27FC236}">
                  <a16:creationId xmlns:a16="http://schemas.microsoft.com/office/drawing/2014/main" id="{4FBEDC43-6B5D-4EF6-94F5-1719A409519C}"/>
                </a:ext>
              </a:extLst>
            </p:cNvPr>
            <p:cNvSpPr/>
            <p:nvPr/>
          </p:nvSpPr>
          <p:spPr>
            <a:xfrm>
              <a:off x="768620" y="3396323"/>
              <a:ext cx="442741" cy="430887"/>
            </a:xfrm>
            <a:prstGeom prst="rect">
              <a:avLst/>
            </a:prstGeom>
            <a:solidFill>
              <a:srgbClr val="61636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white"/>
                  </a:solidFill>
                  <a:effectLst/>
                  <a:uLnTx/>
                  <a:uFillTx/>
                  <a:latin typeface="Arial"/>
                  <a:ea typeface="+mn-ea"/>
                  <a:cs typeface="+mn-cs"/>
                </a:rPr>
                <a:t>3</a:t>
              </a:r>
            </a:p>
          </p:txBody>
        </p:sp>
      </p:grpSp>
      <p:pic>
        <p:nvPicPr>
          <p:cNvPr id="2" name="Picture 1">
            <a:extLst>
              <a:ext uri="{FF2B5EF4-FFF2-40B4-BE49-F238E27FC236}">
                <a16:creationId xmlns:a16="http://schemas.microsoft.com/office/drawing/2014/main" id="{6E34CDCF-9DFC-4DBA-9D5D-A1546F50958B}"/>
              </a:ext>
            </a:extLst>
          </p:cNvPr>
          <p:cNvPicPr>
            <a:picLocks noChangeAspect="1"/>
          </p:cNvPicPr>
          <p:nvPr/>
        </p:nvPicPr>
        <p:blipFill>
          <a:blip r:embed="rId3"/>
          <a:stretch>
            <a:fillRect/>
          </a:stretch>
        </p:blipFill>
        <p:spPr>
          <a:xfrm>
            <a:off x="517808" y="1584273"/>
            <a:ext cx="8108383" cy="2956816"/>
          </a:xfrm>
          <a:prstGeom prst="rect">
            <a:avLst/>
          </a:prstGeom>
        </p:spPr>
      </p:pic>
    </p:spTree>
    <p:extLst>
      <p:ext uri="{BB962C8B-B14F-4D97-AF65-F5344CB8AC3E}">
        <p14:creationId xmlns:p14="http://schemas.microsoft.com/office/powerpoint/2010/main" val="104174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3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4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SD Loan on Your Business and Personal Balance Sheets</a:t>
            </a:r>
          </a:p>
        </p:txBody>
      </p:sp>
      <p:sp>
        <p:nvSpPr>
          <p:cNvPr id="4" name="Rectangle 3"/>
          <p:cNvSpPr/>
          <p:nvPr/>
        </p:nvSpPr>
        <p:spPr>
          <a:xfrm>
            <a:off x="457200" y="1905000"/>
            <a:ext cx="3352800" cy="250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Business</a:t>
            </a:r>
          </a:p>
        </p:txBody>
      </p:sp>
      <p:sp>
        <p:nvSpPr>
          <p:cNvPr id="5" name="Rectangle 4"/>
          <p:cNvSpPr/>
          <p:nvPr/>
        </p:nvSpPr>
        <p:spPr>
          <a:xfrm>
            <a:off x="4724400" y="1905000"/>
            <a:ext cx="3352800" cy="250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Personal</a:t>
            </a:r>
          </a:p>
        </p:txBody>
      </p:sp>
      <p:grpSp>
        <p:nvGrpSpPr>
          <p:cNvPr id="10" name="Group 9"/>
          <p:cNvGrpSpPr/>
          <p:nvPr/>
        </p:nvGrpSpPr>
        <p:grpSpPr>
          <a:xfrm>
            <a:off x="457200" y="2514600"/>
            <a:ext cx="3352800" cy="2743200"/>
            <a:chOff x="457200" y="2514600"/>
            <a:chExt cx="3352800" cy="2743200"/>
          </a:xfrm>
        </p:grpSpPr>
        <p:cxnSp>
          <p:nvCxnSpPr>
            <p:cNvPr id="7" name="Straight Connector 6"/>
            <p:cNvCxnSpPr/>
            <p:nvPr/>
          </p:nvCxnSpPr>
          <p:spPr>
            <a:xfrm>
              <a:off x="2133600" y="25146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514600"/>
              <a:ext cx="3352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724400" y="2514600"/>
            <a:ext cx="3352800" cy="2743200"/>
            <a:chOff x="457200" y="2514600"/>
            <a:chExt cx="3352800" cy="2743200"/>
          </a:xfrm>
        </p:grpSpPr>
        <p:cxnSp>
          <p:nvCxnSpPr>
            <p:cNvPr id="12" name="Straight Connector 11"/>
            <p:cNvCxnSpPr/>
            <p:nvPr/>
          </p:nvCxnSpPr>
          <p:spPr>
            <a:xfrm>
              <a:off x="2133600" y="25146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2514600"/>
              <a:ext cx="3352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762000" y="2206823"/>
            <a:ext cx="633507" cy="307777"/>
          </a:xfrm>
          <a:prstGeom prst="rect">
            <a:avLst/>
          </a:prstGeom>
          <a:noFill/>
        </p:spPr>
        <p:txBody>
          <a:bodyPr wrap="none" rtlCol="0">
            <a:spAutoFit/>
          </a:bodyPr>
          <a:lstStyle/>
          <a:p>
            <a:r>
              <a:rPr lang="en-US" sz="1400" dirty="0"/>
              <a:t>Asset</a:t>
            </a:r>
          </a:p>
        </p:txBody>
      </p:sp>
      <p:sp>
        <p:nvSpPr>
          <p:cNvPr id="15" name="TextBox 14"/>
          <p:cNvSpPr txBox="1"/>
          <p:nvPr/>
        </p:nvSpPr>
        <p:spPr>
          <a:xfrm>
            <a:off x="2590800" y="2205334"/>
            <a:ext cx="782587" cy="307777"/>
          </a:xfrm>
          <a:prstGeom prst="rect">
            <a:avLst/>
          </a:prstGeom>
          <a:noFill/>
        </p:spPr>
        <p:txBody>
          <a:bodyPr wrap="none" rtlCol="0">
            <a:spAutoFit/>
          </a:bodyPr>
          <a:lstStyle/>
          <a:p>
            <a:r>
              <a:rPr lang="en-US" sz="1400" dirty="0"/>
              <a:t>Liability</a:t>
            </a:r>
          </a:p>
        </p:txBody>
      </p:sp>
      <p:sp>
        <p:nvSpPr>
          <p:cNvPr id="16" name="TextBox 15"/>
          <p:cNvSpPr txBox="1"/>
          <p:nvPr/>
        </p:nvSpPr>
        <p:spPr>
          <a:xfrm>
            <a:off x="5181600" y="2213371"/>
            <a:ext cx="633507" cy="307777"/>
          </a:xfrm>
          <a:prstGeom prst="rect">
            <a:avLst/>
          </a:prstGeom>
          <a:noFill/>
        </p:spPr>
        <p:txBody>
          <a:bodyPr wrap="none" rtlCol="0">
            <a:spAutoFit/>
          </a:bodyPr>
          <a:lstStyle/>
          <a:p>
            <a:r>
              <a:rPr lang="en-US" sz="1400" dirty="0"/>
              <a:t>Asset</a:t>
            </a:r>
          </a:p>
        </p:txBody>
      </p:sp>
      <p:sp>
        <p:nvSpPr>
          <p:cNvPr id="17" name="TextBox 16"/>
          <p:cNvSpPr txBox="1"/>
          <p:nvPr/>
        </p:nvSpPr>
        <p:spPr>
          <a:xfrm>
            <a:off x="7010400" y="2211882"/>
            <a:ext cx="782587" cy="307777"/>
          </a:xfrm>
          <a:prstGeom prst="rect">
            <a:avLst/>
          </a:prstGeom>
          <a:noFill/>
        </p:spPr>
        <p:txBody>
          <a:bodyPr wrap="none" rtlCol="0">
            <a:spAutoFit/>
          </a:bodyPr>
          <a:lstStyle/>
          <a:p>
            <a:r>
              <a:rPr lang="en-US" sz="1400" dirty="0"/>
              <a:t>Liability</a:t>
            </a:r>
          </a:p>
        </p:txBody>
      </p:sp>
      <p:sp>
        <p:nvSpPr>
          <p:cNvPr id="18" name="Oval 17"/>
          <p:cNvSpPr/>
          <p:nvPr/>
        </p:nvSpPr>
        <p:spPr>
          <a:xfrm>
            <a:off x="4934263" y="2558485"/>
            <a:ext cx="1128180" cy="9144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20" name="TextBox 19"/>
          <p:cNvSpPr txBox="1"/>
          <p:nvPr/>
        </p:nvSpPr>
        <p:spPr>
          <a:xfrm>
            <a:off x="662360" y="4522663"/>
            <a:ext cx="1022164" cy="513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sz="1100" b="1" dirty="0">
                <a:solidFill>
                  <a:schemeClr val="bg2"/>
                </a:solidFill>
              </a:rPr>
              <a:t>Receivable</a:t>
            </a:r>
          </a:p>
        </p:txBody>
      </p:sp>
      <p:sp>
        <p:nvSpPr>
          <p:cNvPr id="21" name="TextBox 20"/>
          <p:cNvSpPr txBox="1"/>
          <p:nvPr/>
        </p:nvSpPr>
        <p:spPr>
          <a:xfrm>
            <a:off x="6902241" y="3581837"/>
            <a:ext cx="1024128" cy="513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sz="1100" b="1" dirty="0">
                <a:solidFill>
                  <a:schemeClr val="bg2"/>
                </a:solidFill>
              </a:rPr>
              <a:t>Interest on Loan</a:t>
            </a:r>
          </a:p>
        </p:txBody>
      </p:sp>
      <p:sp>
        <p:nvSpPr>
          <p:cNvPr id="22" name="TextBox 21"/>
          <p:cNvSpPr txBox="1"/>
          <p:nvPr/>
        </p:nvSpPr>
        <p:spPr>
          <a:xfrm>
            <a:off x="2651636" y="3611079"/>
            <a:ext cx="1024128" cy="513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sz="1100" b="1" dirty="0">
                <a:solidFill>
                  <a:schemeClr val="bg2"/>
                </a:solidFill>
              </a:rPr>
              <a:t>Tax on Interest</a:t>
            </a:r>
          </a:p>
        </p:txBody>
      </p:sp>
      <p:sp>
        <p:nvSpPr>
          <p:cNvPr id="19" name="TextBox 18"/>
          <p:cNvSpPr txBox="1"/>
          <p:nvPr/>
        </p:nvSpPr>
        <p:spPr>
          <a:xfrm>
            <a:off x="6902241" y="4577936"/>
            <a:ext cx="1024128" cy="513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sz="1100" b="1" dirty="0">
                <a:solidFill>
                  <a:schemeClr val="bg2"/>
                </a:solidFill>
              </a:rPr>
              <a:t>Loan</a:t>
            </a:r>
          </a:p>
          <a:p>
            <a:r>
              <a:rPr lang="en-US" sz="1100" b="1" dirty="0">
                <a:solidFill>
                  <a:schemeClr val="bg2"/>
                </a:solidFill>
              </a:rPr>
              <a:t>Repayment</a:t>
            </a:r>
          </a:p>
        </p:txBody>
      </p:sp>
      <p:cxnSp>
        <p:nvCxnSpPr>
          <p:cNvPr id="6" name="Straight Arrow Connector 5">
            <a:extLst>
              <a:ext uri="{FF2B5EF4-FFF2-40B4-BE49-F238E27FC236}">
                <a16:creationId xmlns:a16="http://schemas.microsoft.com/office/drawing/2014/main" id="{686982A3-52CE-46CA-873F-5A9908112093}"/>
              </a:ext>
            </a:extLst>
          </p:cNvPr>
          <p:cNvCxnSpPr/>
          <p:nvPr/>
        </p:nvCxnSpPr>
        <p:spPr>
          <a:xfrm>
            <a:off x="1150374" y="2862443"/>
            <a:ext cx="35740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54C4635-079C-47CF-B648-7525B3C2FD8F}"/>
              </a:ext>
            </a:extLst>
          </p:cNvPr>
          <p:cNvSpPr txBox="1"/>
          <p:nvPr/>
        </p:nvSpPr>
        <p:spPr>
          <a:xfrm>
            <a:off x="662360" y="2665198"/>
            <a:ext cx="1022164" cy="513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sz="1100" b="1" dirty="0">
                <a:solidFill>
                  <a:schemeClr val="bg2"/>
                </a:solidFill>
              </a:rPr>
              <a:t>Cash</a:t>
            </a:r>
          </a:p>
        </p:txBody>
      </p:sp>
      <p:sp>
        <p:nvSpPr>
          <p:cNvPr id="24" name="TextBox 23">
            <a:extLst>
              <a:ext uri="{FF2B5EF4-FFF2-40B4-BE49-F238E27FC236}">
                <a16:creationId xmlns:a16="http://schemas.microsoft.com/office/drawing/2014/main" id="{2E21EB12-6B2A-489B-B578-A5C4D6465FAB}"/>
              </a:ext>
            </a:extLst>
          </p:cNvPr>
          <p:cNvSpPr txBox="1"/>
          <p:nvPr/>
        </p:nvSpPr>
        <p:spPr>
          <a:xfrm>
            <a:off x="1872529" y="2510706"/>
            <a:ext cx="1975479" cy="513681"/>
          </a:xfrm>
          <a:prstGeom prst="rect">
            <a:avLst/>
          </a:prstGeom>
          <a:noFill/>
          <a:ln w="38100">
            <a:noFill/>
            <a:bevel/>
          </a:ln>
        </p:spPr>
        <p:txBody>
          <a:bodyPr vert="horz" wrap="none" lIns="457200" tIns="182880" rIns="457200" bIns="182880" rtlCol="0" anchor="b" anchorCtr="0">
            <a:noAutofit/>
          </a:bodyPr>
          <a:lstStyle/>
          <a:p>
            <a:pPr algn="ctr" fontAlgn="auto">
              <a:spcAft>
                <a:spcPts val="0"/>
              </a:spcAft>
            </a:pPr>
            <a:r>
              <a:rPr lang="en-US" sz="1000" dirty="0"/>
              <a:t>Premium Paid by Loan</a:t>
            </a:r>
          </a:p>
        </p:txBody>
      </p:sp>
      <p:cxnSp>
        <p:nvCxnSpPr>
          <p:cNvPr id="26" name="Straight Arrow Connector 25">
            <a:extLst>
              <a:ext uri="{FF2B5EF4-FFF2-40B4-BE49-F238E27FC236}">
                <a16:creationId xmlns:a16="http://schemas.microsoft.com/office/drawing/2014/main" id="{85508EA0-DB65-4D84-8A79-717B9C379C10}"/>
              </a:ext>
            </a:extLst>
          </p:cNvPr>
          <p:cNvCxnSpPr>
            <a:stCxn id="21" idx="1"/>
          </p:cNvCxnSpPr>
          <p:nvPr/>
        </p:nvCxnSpPr>
        <p:spPr>
          <a:xfrm flipH="1">
            <a:off x="3647769" y="3838678"/>
            <a:ext cx="32544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C0E9437-E725-46D2-AB5D-EC800E33F629}"/>
              </a:ext>
            </a:extLst>
          </p:cNvPr>
          <p:cNvCxnSpPr>
            <a:cxnSpLocks/>
          </p:cNvCxnSpPr>
          <p:nvPr/>
        </p:nvCxnSpPr>
        <p:spPr>
          <a:xfrm flipH="1" flipV="1">
            <a:off x="1759974" y="4768100"/>
            <a:ext cx="5142268" cy="11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52D66B8-F015-4077-A31C-8CE001340970}"/>
              </a:ext>
            </a:extLst>
          </p:cNvPr>
          <p:cNvSpPr txBox="1"/>
          <p:nvPr/>
        </p:nvSpPr>
        <p:spPr>
          <a:xfrm>
            <a:off x="2291721" y="1513255"/>
            <a:ext cx="1975479" cy="513681"/>
          </a:xfrm>
          <a:prstGeom prst="rect">
            <a:avLst/>
          </a:prstGeom>
          <a:noFill/>
          <a:ln w="38100">
            <a:noFill/>
            <a:bevel/>
          </a:ln>
        </p:spPr>
        <p:txBody>
          <a:bodyPr vert="horz" wrap="none" lIns="457200" tIns="182880" rIns="457200" bIns="182880" rtlCol="0" anchor="b" anchorCtr="0">
            <a:noAutofit/>
          </a:bodyPr>
          <a:lstStyle/>
          <a:p>
            <a:pPr algn="ctr" fontAlgn="auto">
              <a:spcAft>
                <a:spcPts val="0"/>
              </a:spcAft>
            </a:pPr>
            <a:r>
              <a:rPr lang="en-US" sz="1000" dirty="0"/>
              <a:t>21%</a:t>
            </a:r>
          </a:p>
        </p:txBody>
      </p:sp>
      <p:sp>
        <p:nvSpPr>
          <p:cNvPr id="30" name="TextBox 29">
            <a:extLst>
              <a:ext uri="{FF2B5EF4-FFF2-40B4-BE49-F238E27FC236}">
                <a16:creationId xmlns:a16="http://schemas.microsoft.com/office/drawing/2014/main" id="{D947B2BA-EEC9-4592-99CE-FD2EF25678A9}"/>
              </a:ext>
            </a:extLst>
          </p:cNvPr>
          <p:cNvSpPr txBox="1"/>
          <p:nvPr/>
        </p:nvSpPr>
        <p:spPr>
          <a:xfrm>
            <a:off x="6711321" y="1520421"/>
            <a:ext cx="1975479" cy="513681"/>
          </a:xfrm>
          <a:prstGeom prst="rect">
            <a:avLst/>
          </a:prstGeom>
          <a:noFill/>
          <a:ln w="38100">
            <a:noFill/>
            <a:bevel/>
          </a:ln>
        </p:spPr>
        <p:txBody>
          <a:bodyPr vert="horz" wrap="none" lIns="457200" tIns="182880" rIns="457200" bIns="182880" rtlCol="0" anchor="b" anchorCtr="0">
            <a:noAutofit/>
          </a:bodyPr>
          <a:lstStyle/>
          <a:p>
            <a:pPr algn="ctr" fontAlgn="auto">
              <a:spcAft>
                <a:spcPts val="0"/>
              </a:spcAft>
            </a:pPr>
            <a:r>
              <a:rPr lang="en-US" sz="1000" dirty="0"/>
              <a:t>37%</a:t>
            </a:r>
          </a:p>
        </p:txBody>
      </p:sp>
      <p:sp>
        <p:nvSpPr>
          <p:cNvPr id="31" name="TextBox 30">
            <a:extLst>
              <a:ext uri="{FF2B5EF4-FFF2-40B4-BE49-F238E27FC236}">
                <a16:creationId xmlns:a16="http://schemas.microsoft.com/office/drawing/2014/main" id="{B7BCF014-4838-44E4-94A5-EA347645D794}"/>
              </a:ext>
            </a:extLst>
          </p:cNvPr>
          <p:cNvSpPr txBox="1"/>
          <p:nvPr/>
        </p:nvSpPr>
        <p:spPr>
          <a:xfrm>
            <a:off x="662360" y="3629125"/>
            <a:ext cx="1022164" cy="513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en-US" sz="1100" b="1" dirty="0">
                <a:solidFill>
                  <a:schemeClr val="bg2"/>
                </a:solidFill>
              </a:rPr>
              <a:t>A/T Interest</a:t>
            </a:r>
          </a:p>
        </p:txBody>
      </p:sp>
      <p:sp>
        <p:nvSpPr>
          <p:cNvPr id="2" name="Oval 1">
            <a:extLst>
              <a:ext uri="{FF2B5EF4-FFF2-40B4-BE49-F238E27FC236}">
                <a16:creationId xmlns:a16="http://schemas.microsoft.com/office/drawing/2014/main" id="{320E5B06-8431-4374-A9F3-1A96EA184936}"/>
              </a:ext>
            </a:extLst>
          </p:cNvPr>
          <p:cNvSpPr/>
          <p:nvPr/>
        </p:nvSpPr>
        <p:spPr>
          <a:xfrm>
            <a:off x="2954215" y="1520421"/>
            <a:ext cx="609600" cy="4687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9015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500"/>
                                        <p:tgtEl>
                                          <p:spTgt spid="21"/>
                                        </p:tgtEl>
                                      </p:cBhvr>
                                    </p:animEffect>
                                  </p:childTnLst>
                                </p:cTn>
                              </p:par>
                              <p:par>
                                <p:cTn id="39" presetID="22" presetClass="entr" presetSubtype="2"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right)">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righ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right)">
                                      <p:cBhvr>
                                        <p:cTn id="54" dur="500"/>
                                        <p:tgtEl>
                                          <p:spTgt spid="19"/>
                                        </p:tgtEl>
                                      </p:cBhvr>
                                    </p:animEffect>
                                  </p:childTnLst>
                                </p:cTn>
                              </p:par>
                              <p:par>
                                <p:cTn id="55" presetID="22" presetClass="entr" presetSubtype="2"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right)">
                                      <p:cBhvr>
                                        <p:cTn id="57" dur="500"/>
                                        <p:tgtEl>
                                          <p:spTgt spid="27"/>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right)">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19" grpId="0" animBg="1"/>
      <p:bldP spid="23" grpId="0" animBg="1"/>
      <p:bldP spid="24" grpId="0"/>
      <p:bldP spid="29" grpId="0"/>
      <p:bldP spid="30" grpId="0"/>
      <p:bldP spid="31"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After the Loan Repayment</a:t>
            </a:r>
          </a:p>
        </p:txBody>
      </p:sp>
      <p:sp>
        <p:nvSpPr>
          <p:cNvPr id="4" name="Rectangle 3"/>
          <p:cNvSpPr/>
          <p:nvPr/>
        </p:nvSpPr>
        <p:spPr>
          <a:xfrm>
            <a:off x="457200" y="1905000"/>
            <a:ext cx="3352800" cy="250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Business</a:t>
            </a:r>
          </a:p>
        </p:txBody>
      </p:sp>
      <p:sp>
        <p:nvSpPr>
          <p:cNvPr id="5" name="Rectangle 4"/>
          <p:cNvSpPr/>
          <p:nvPr/>
        </p:nvSpPr>
        <p:spPr>
          <a:xfrm>
            <a:off x="4724400" y="1905000"/>
            <a:ext cx="3352800" cy="250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Personal</a:t>
            </a:r>
          </a:p>
        </p:txBody>
      </p:sp>
      <p:grpSp>
        <p:nvGrpSpPr>
          <p:cNvPr id="10" name="Group 9"/>
          <p:cNvGrpSpPr/>
          <p:nvPr/>
        </p:nvGrpSpPr>
        <p:grpSpPr>
          <a:xfrm>
            <a:off x="457200" y="2514600"/>
            <a:ext cx="3352800" cy="2743200"/>
            <a:chOff x="457200" y="2514600"/>
            <a:chExt cx="3352800" cy="2743200"/>
          </a:xfrm>
        </p:grpSpPr>
        <p:cxnSp>
          <p:nvCxnSpPr>
            <p:cNvPr id="7" name="Straight Connector 6"/>
            <p:cNvCxnSpPr/>
            <p:nvPr/>
          </p:nvCxnSpPr>
          <p:spPr>
            <a:xfrm>
              <a:off x="2133600" y="25146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514600"/>
              <a:ext cx="33528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724400" y="2514600"/>
            <a:ext cx="3352800" cy="2743200"/>
            <a:chOff x="457200" y="2514600"/>
            <a:chExt cx="3352800" cy="2743200"/>
          </a:xfrm>
        </p:grpSpPr>
        <p:cxnSp>
          <p:nvCxnSpPr>
            <p:cNvPr id="12" name="Straight Connector 11"/>
            <p:cNvCxnSpPr/>
            <p:nvPr/>
          </p:nvCxnSpPr>
          <p:spPr>
            <a:xfrm>
              <a:off x="2133600" y="2514600"/>
              <a:ext cx="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2514600"/>
              <a:ext cx="33528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762000" y="2206823"/>
            <a:ext cx="6335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403C"/>
                </a:solidFill>
                <a:effectLst/>
                <a:uLnTx/>
                <a:uFillTx/>
                <a:latin typeface="Arial"/>
                <a:ea typeface="+mn-ea"/>
                <a:cs typeface="+mn-cs"/>
              </a:rPr>
              <a:t>Asset</a:t>
            </a:r>
          </a:p>
        </p:txBody>
      </p:sp>
      <p:sp>
        <p:nvSpPr>
          <p:cNvPr id="15" name="TextBox 14"/>
          <p:cNvSpPr txBox="1"/>
          <p:nvPr/>
        </p:nvSpPr>
        <p:spPr>
          <a:xfrm>
            <a:off x="2590800" y="2205334"/>
            <a:ext cx="78258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403C"/>
                </a:solidFill>
                <a:effectLst/>
                <a:uLnTx/>
                <a:uFillTx/>
                <a:latin typeface="Arial"/>
                <a:ea typeface="+mn-ea"/>
                <a:cs typeface="+mn-cs"/>
              </a:rPr>
              <a:t>Liability</a:t>
            </a:r>
          </a:p>
        </p:txBody>
      </p:sp>
      <p:sp>
        <p:nvSpPr>
          <p:cNvPr id="16" name="TextBox 15"/>
          <p:cNvSpPr txBox="1"/>
          <p:nvPr/>
        </p:nvSpPr>
        <p:spPr>
          <a:xfrm>
            <a:off x="5181600" y="2213371"/>
            <a:ext cx="63350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403C"/>
                </a:solidFill>
                <a:effectLst/>
                <a:uLnTx/>
                <a:uFillTx/>
                <a:latin typeface="Arial"/>
                <a:ea typeface="+mn-ea"/>
                <a:cs typeface="+mn-cs"/>
              </a:rPr>
              <a:t>Asset</a:t>
            </a:r>
          </a:p>
        </p:txBody>
      </p:sp>
      <p:sp>
        <p:nvSpPr>
          <p:cNvPr id="17" name="TextBox 16"/>
          <p:cNvSpPr txBox="1"/>
          <p:nvPr/>
        </p:nvSpPr>
        <p:spPr>
          <a:xfrm>
            <a:off x="7010400" y="2211882"/>
            <a:ext cx="78258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403C"/>
                </a:solidFill>
                <a:effectLst/>
                <a:uLnTx/>
                <a:uFillTx/>
                <a:latin typeface="Arial"/>
                <a:ea typeface="+mn-ea"/>
                <a:cs typeface="+mn-cs"/>
              </a:rPr>
              <a:t>Liability</a:t>
            </a:r>
          </a:p>
        </p:txBody>
      </p:sp>
      <p:sp>
        <p:nvSpPr>
          <p:cNvPr id="18" name="Oval 17"/>
          <p:cNvSpPr/>
          <p:nvPr/>
        </p:nvSpPr>
        <p:spPr>
          <a:xfrm>
            <a:off x="4934263" y="2558485"/>
            <a:ext cx="1128180" cy="9144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3F403C"/>
              </a:solidFill>
              <a:effectLst/>
              <a:uLnTx/>
              <a:uFillTx/>
              <a:latin typeface="Arial"/>
              <a:ea typeface="+mn-ea"/>
              <a:cs typeface="+mn-cs"/>
            </a:endParaRPr>
          </a:p>
        </p:txBody>
      </p:sp>
      <p:cxnSp>
        <p:nvCxnSpPr>
          <p:cNvPr id="6" name="Straight Arrow Connector 5">
            <a:extLst>
              <a:ext uri="{FF2B5EF4-FFF2-40B4-BE49-F238E27FC236}">
                <a16:creationId xmlns:a16="http://schemas.microsoft.com/office/drawing/2014/main" id="{686982A3-52CE-46CA-873F-5A9908112093}"/>
              </a:ext>
            </a:extLst>
          </p:cNvPr>
          <p:cNvCxnSpPr>
            <a:cxnSpLocks/>
          </p:cNvCxnSpPr>
          <p:nvPr/>
        </p:nvCxnSpPr>
        <p:spPr>
          <a:xfrm>
            <a:off x="1150374" y="3024387"/>
            <a:ext cx="3421626" cy="745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54C4635-079C-47CF-B648-7525B3C2FD8F}"/>
              </a:ext>
            </a:extLst>
          </p:cNvPr>
          <p:cNvSpPr txBox="1"/>
          <p:nvPr/>
        </p:nvSpPr>
        <p:spPr>
          <a:xfrm>
            <a:off x="662360" y="2665198"/>
            <a:ext cx="1022164" cy="513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a:ea typeface="+mn-ea"/>
                <a:cs typeface="+mn-cs"/>
              </a:rPr>
              <a:t>Cash</a:t>
            </a:r>
          </a:p>
        </p:txBody>
      </p:sp>
      <p:sp>
        <p:nvSpPr>
          <p:cNvPr id="24" name="TextBox 23">
            <a:extLst>
              <a:ext uri="{FF2B5EF4-FFF2-40B4-BE49-F238E27FC236}">
                <a16:creationId xmlns:a16="http://schemas.microsoft.com/office/drawing/2014/main" id="{2E21EB12-6B2A-489B-B578-A5C4D6465FAB}"/>
              </a:ext>
            </a:extLst>
          </p:cNvPr>
          <p:cNvSpPr txBox="1"/>
          <p:nvPr/>
        </p:nvSpPr>
        <p:spPr>
          <a:xfrm>
            <a:off x="2022881" y="3000099"/>
            <a:ext cx="1975479" cy="513681"/>
          </a:xfrm>
          <a:prstGeom prst="rect">
            <a:avLst/>
          </a:prstGeom>
          <a:noFill/>
          <a:ln w="38100">
            <a:noFill/>
            <a:bevel/>
          </a:ln>
        </p:spPr>
        <p:txBody>
          <a:bodyPr vert="horz" wrap="none" lIns="457200" tIns="182880" rIns="457200" bIns="18288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403C"/>
                </a:solidFill>
                <a:effectLst/>
                <a:uLnTx/>
                <a:uFillTx/>
                <a:latin typeface="Arial"/>
                <a:ea typeface="+mn-ea"/>
                <a:cs typeface="+mn-cs"/>
              </a:rPr>
              <a:t>May be distributed</a:t>
            </a:r>
          </a:p>
        </p:txBody>
      </p:sp>
      <p:sp>
        <p:nvSpPr>
          <p:cNvPr id="29" name="TextBox 28">
            <a:extLst>
              <a:ext uri="{FF2B5EF4-FFF2-40B4-BE49-F238E27FC236}">
                <a16:creationId xmlns:a16="http://schemas.microsoft.com/office/drawing/2014/main" id="{952D66B8-F015-4077-A31C-8CE001340970}"/>
              </a:ext>
            </a:extLst>
          </p:cNvPr>
          <p:cNvSpPr txBox="1"/>
          <p:nvPr/>
        </p:nvSpPr>
        <p:spPr>
          <a:xfrm>
            <a:off x="2291721" y="1513255"/>
            <a:ext cx="1975479" cy="513681"/>
          </a:xfrm>
          <a:prstGeom prst="rect">
            <a:avLst/>
          </a:prstGeom>
          <a:noFill/>
          <a:ln w="38100">
            <a:noFill/>
            <a:bevel/>
          </a:ln>
        </p:spPr>
        <p:txBody>
          <a:bodyPr vert="horz" wrap="none" lIns="457200" tIns="182880" rIns="457200" bIns="18288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403C"/>
                </a:solidFill>
                <a:effectLst/>
                <a:uLnTx/>
                <a:uFillTx/>
                <a:latin typeface="Arial"/>
                <a:ea typeface="+mn-ea"/>
                <a:cs typeface="+mn-cs"/>
              </a:rPr>
              <a:t>21%</a:t>
            </a:r>
          </a:p>
        </p:txBody>
      </p:sp>
      <p:sp>
        <p:nvSpPr>
          <p:cNvPr id="30" name="TextBox 29">
            <a:extLst>
              <a:ext uri="{FF2B5EF4-FFF2-40B4-BE49-F238E27FC236}">
                <a16:creationId xmlns:a16="http://schemas.microsoft.com/office/drawing/2014/main" id="{D947B2BA-EEC9-4592-99CE-FD2EF25678A9}"/>
              </a:ext>
            </a:extLst>
          </p:cNvPr>
          <p:cNvSpPr txBox="1"/>
          <p:nvPr/>
        </p:nvSpPr>
        <p:spPr>
          <a:xfrm>
            <a:off x="6711321" y="1520421"/>
            <a:ext cx="1975479" cy="513681"/>
          </a:xfrm>
          <a:prstGeom prst="rect">
            <a:avLst/>
          </a:prstGeom>
          <a:noFill/>
          <a:ln w="38100">
            <a:noFill/>
            <a:bevel/>
          </a:ln>
        </p:spPr>
        <p:txBody>
          <a:bodyPr vert="horz" wrap="none" lIns="457200" tIns="182880" rIns="457200" bIns="18288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403C"/>
                </a:solidFill>
                <a:effectLst/>
                <a:uLnTx/>
                <a:uFillTx/>
                <a:latin typeface="Arial"/>
                <a:ea typeface="+mn-ea"/>
                <a:cs typeface="+mn-cs"/>
              </a:rPr>
              <a:t>37%</a:t>
            </a:r>
          </a:p>
        </p:txBody>
      </p:sp>
    </p:spTree>
    <p:extLst>
      <p:ext uri="{BB962C8B-B14F-4D97-AF65-F5344CB8AC3E}">
        <p14:creationId xmlns:p14="http://schemas.microsoft.com/office/powerpoint/2010/main" val="3589725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par>
                                <p:cTn id="26" presetID="22" presetClass="entr" presetSubtype="8"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4"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7286B-EE57-41B2-83A0-9C8A7821A698}"/>
              </a:ext>
            </a:extLst>
          </p:cNvPr>
          <p:cNvSpPr>
            <a:spLocks noGrp="1"/>
          </p:cNvSpPr>
          <p:nvPr>
            <p:ph type="title"/>
          </p:nvPr>
        </p:nvSpPr>
        <p:spPr>
          <a:xfrm>
            <a:off x="4" y="1713161"/>
            <a:ext cx="9143999" cy="1397690"/>
          </a:xfrm>
        </p:spPr>
        <p:txBody>
          <a:bodyPr/>
          <a:lstStyle/>
          <a:p>
            <a:r>
              <a:rPr lang="en-US" dirty="0"/>
              <a:t>Is this Right For You? </a:t>
            </a:r>
            <a:br>
              <a:rPr lang="en-US" dirty="0"/>
            </a:br>
            <a:br>
              <a:rPr lang="en-US" dirty="0"/>
            </a:br>
            <a:r>
              <a:rPr lang="en-US" dirty="0"/>
              <a:t>Next Steps.</a:t>
            </a:r>
          </a:p>
        </p:txBody>
      </p:sp>
      <p:pic>
        <p:nvPicPr>
          <p:cNvPr id="4" name="Picture 3">
            <a:extLst>
              <a:ext uri="{FF2B5EF4-FFF2-40B4-BE49-F238E27FC236}">
                <a16:creationId xmlns:a16="http://schemas.microsoft.com/office/drawing/2014/main" id="{2F800B2D-CFF1-4075-9061-8D3720692D2C}"/>
              </a:ext>
            </a:extLst>
          </p:cNvPr>
          <p:cNvPicPr>
            <a:picLocks noChangeAspect="1"/>
          </p:cNvPicPr>
          <p:nvPr/>
        </p:nvPicPr>
        <p:blipFill rotWithShape="1">
          <a:blip r:embed="rId3"/>
          <a:srcRect l="37051" t="16078" r="13629" b="51634"/>
          <a:stretch/>
        </p:blipFill>
        <p:spPr>
          <a:xfrm>
            <a:off x="243383" y="3078535"/>
            <a:ext cx="4328617" cy="2178423"/>
          </a:xfrm>
          <a:prstGeom prst="rect">
            <a:avLst/>
          </a:prstGeom>
          <a:scene3d>
            <a:camera prst="orthographicFront"/>
            <a:lightRig rig="threePt" dir="t"/>
          </a:scene3d>
          <a:sp3d>
            <a:bevelT/>
          </a:sp3d>
        </p:spPr>
      </p:pic>
    </p:spTree>
    <p:extLst>
      <p:ext uri="{BB962C8B-B14F-4D97-AF65-F5344CB8AC3E}">
        <p14:creationId xmlns:p14="http://schemas.microsoft.com/office/powerpoint/2010/main" val="338693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A77E2C-7635-4558-B726-FAEAE0C6367B}"/>
              </a:ext>
            </a:extLst>
          </p:cNvPr>
          <p:cNvSpPr/>
          <p:nvPr/>
        </p:nvSpPr>
        <p:spPr>
          <a:xfrm>
            <a:off x="3566096" y="2373515"/>
            <a:ext cx="5547093" cy="604755"/>
          </a:xfrm>
          <a:prstGeom prst="rect">
            <a:avLst/>
          </a:prstGeom>
          <a:gradFill flip="none" rotWithShape="1">
            <a:gsLst>
              <a:gs pos="0">
                <a:schemeClr val="bg2"/>
              </a:gs>
              <a:gs pos="100000">
                <a:schemeClr val="bg1">
                  <a:lumMod val="20000"/>
                  <a:lumOff val="80000"/>
                </a:schemeClr>
              </a:gs>
            </a:gsLst>
            <a:path path="circle">
              <a:fillToRect l="50000" t="50000" r="50000" b="50000"/>
            </a:path>
            <a:tileRect/>
          </a:gradFill>
        </p:spPr>
        <p:txBody>
          <a:bodyPr vert="horz" lIns="1371600" tIns="91440" rIns="91440" bIns="91440" rtlCol="0" anchor="ctr" anchorCtr="0">
            <a:noAutofit/>
          </a:bodyPr>
          <a:lstStyle/>
          <a:p>
            <a:pPr defTabSz="514337">
              <a:lnSpc>
                <a:spcPct val="90000"/>
              </a:lnSpc>
              <a:spcBef>
                <a:spcPts val="563"/>
              </a:spcBef>
            </a:pPr>
            <a:r>
              <a:rPr lang="en-US" sz="1575" dirty="0">
                <a:solidFill>
                  <a:schemeClr val="tx1"/>
                </a:solidFill>
              </a:rPr>
              <a:t>Mike and Annie are 50/50 owners</a:t>
            </a:r>
          </a:p>
        </p:txBody>
      </p:sp>
      <p:sp>
        <p:nvSpPr>
          <p:cNvPr id="14" name="Rectangle 13">
            <a:extLst>
              <a:ext uri="{FF2B5EF4-FFF2-40B4-BE49-F238E27FC236}">
                <a16:creationId xmlns:a16="http://schemas.microsoft.com/office/drawing/2014/main" id="{49DF2E43-7D4A-468D-9BA9-B5AF8AD94C35}"/>
              </a:ext>
            </a:extLst>
          </p:cNvPr>
          <p:cNvSpPr/>
          <p:nvPr/>
        </p:nvSpPr>
        <p:spPr>
          <a:xfrm>
            <a:off x="3566097" y="3076189"/>
            <a:ext cx="5547093" cy="604755"/>
          </a:xfrm>
          <a:prstGeom prst="rect">
            <a:avLst/>
          </a:prstGeom>
          <a:gradFill flip="none" rotWithShape="1">
            <a:gsLst>
              <a:gs pos="0">
                <a:schemeClr val="bg2"/>
              </a:gs>
              <a:gs pos="100000">
                <a:schemeClr val="bg1">
                  <a:lumMod val="20000"/>
                  <a:lumOff val="80000"/>
                </a:schemeClr>
              </a:gs>
            </a:gsLst>
            <a:path path="circle">
              <a:fillToRect l="50000" t="50000" r="50000" b="50000"/>
            </a:path>
            <a:tileRect/>
          </a:gradFill>
        </p:spPr>
        <p:txBody>
          <a:bodyPr vert="horz" lIns="1371600" tIns="91440" rIns="91440" bIns="91440" rtlCol="0" anchor="ctr" anchorCtr="0">
            <a:noAutofit/>
          </a:bodyPr>
          <a:lstStyle/>
          <a:p>
            <a:pPr defTabSz="514337">
              <a:lnSpc>
                <a:spcPct val="90000"/>
              </a:lnSpc>
              <a:spcBef>
                <a:spcPts val="563"/>
              </a:spcBef>
            </a:pPr>
            <a:r>
              <a:rPr lang="en-US" sz="1575" dirty="0"/>
              <a:t>Successful business with cash flow for personal benefits</a:t>
            </a:r>
            <a:endParaRPr lang="en-US" sz="1575" dirty="0">
              <a:solidFill>
                <a:schemeClr val="tx1"/>
              </a:solidFill>
            </a:endParaRPr>
          </a:p>
        </p:txBody>
      </p:sp>
      <p:pic>
        <p:nvPicPr>
          <p:cNvPr id="9" name="Picture 8">
            <a:extLst>
              <a:ext uri="{FF2B5EF4-FFF2-40B4-BE49-F238E27FC236}">
                <a16:creationId xmlns:a16="http://schemas.microsoft.com/office/drawing/2014/main" id="{DA14DB13-3A8B-4DD4-A965-B977FEF2A5FD}"/>
              </a:ext>
            </a:extLst>
          </p:cNvPr>
          <p:cNvPicPr>
            <a:picLocks noChangeAspect="1"/>
          </p:cNvPicPr>
          <p:nvPr/>
        </p:nvPicPr>
        <p:blipFill rotWithShape="1">
          <a:blip r:embed="rId3"/>
          <a:srcRect l="37051" t="16078" r="13629" b="51634"/>
          <a:stretch/>
        </p:blipFill>
        <p:spPr>
          <a:xfrm>
            <a:off x="30809" y="1989324"/>
            <a:ext cx="4328617" cy="2178423"/>
          </a:xfrm>
          <a:prstGeom prst="rect">
            <a:avLst/>
          </a:prstGeom>
          <a:scene3d>
            <a:camera prst="orthographicFront"/>
            <a:lightRig rig="threePt" dir="t"/>
          </a:scene3d>
          <a:sp3d>
            <a:bevelT/>
          </a:sp3d>
        </p:spPr>
      </p:pic>
    </p:spTree>
    <p:extLst>
      <p:ext uri="{BB962C8B-B14F-4D97-AF65-F5344CB8AC3E}">
        <p14:creationId xmlns:p14="http://schemas.microsoft.com/office/powerpoint/2010/main" val="99377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ED0A9E-A7E2-48ED-B68F-2E5EB17E90B6}"/>
              </a:ext>
            </a:extLst>
          </p:cNvPr>
          <p:cNvSpPr>
            <a:spLocks noGrp="1"/>
          </p:cNvSpPr>
          <p:nvPr>
            <p:ph type="title"/>
          </p:nvPr>
        </p:nvSpPr>
        <p:spPr/>
        <p:txBody>
          <a:bodyPr/>
          <a:lstStyle/>
          <a:p>
            <a:r>
              <a:rPr lang="en-US" dirty="0"/>
              <a:t>Mike and Annie Want a Program That…</a:t>
            </a:r>
          </a:p>
        </p:txBody>
      </p:sp>
      <p:sp>
        <p:nvSpPr>
          <p:cNvPr id="9" name="Freeform: Shape 8">
            <a:extLst>
              <a:ext uri="{FF2B5EF4-FFF2-40B4-BE49-F238E27FC236}">
                <a16:creationId xmlns:a16="http://schemas.microsoft.com/office/drawing/2014/main" id="{B8049FCE-3F28-4624-8BD2-24F24C18FC73}"/>
              </a:ext>
            </a:extLst>
          </p:cNvPr>
          <p:cNvSpPr/>
          <p:nvPr/>
        </p:nvSpPr>
        <p:spPr>
          <a:xfrm>
            <a:off x="609600"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2"/>
                </a:solidFill>
              </a:rPr>
              <a:t>Allows flexible participation and contributions</a:t>
            </a:r>
          </a:p>
        </p:txBody>
      </p:sp>
      <p:sp>
        <p:nvSpPr>
          <p:cNvPr id="10" name="Freeform: Shape 9">
            <a:extLst>
              <a:ext uri="{FF2B5EF4-FFF2-40B4-BE49-F238E27FC236}">
                <a16:creationId xmlns:a16="http://schemas.microsoft.com/office/drawing/2014/main" id="{FC4D7876-ED76-4461-A637-533DE7F6A7EE}"/>
              </a:ext>
            </a:extLst>
          </p:cNvPr>
          <p:cNvSpPr/>
          <p:nvPr/>
        </p:nvSpPr>
        <p:spPr>
          <a:xfrm>
            <a:off x="3351212"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2"/>
                </a:solidFill>
              </a:rPr>
              <a:t>Has a small impact on the business balance sheet</a:t>
            </a:r>
          </a:p>
        </p:txBody>
      </p:sp>
      <p:sp>
        <p:nvSpPr>
          <p:cNvPr id="11" name="Freeform: Shape 10">
            <a:extLst>
              <a:ext uri="{FF2B5EF4-FFF2-40B4-BE49-F238E27FC236}">
                <a16:creationId xmlns:a16="http://schemas.microsoft.com/office/drawing/2014/main" id="{B067244C-A19F-4CF2-BDD4-6871FFEFB783}"/>
              </a:ext>
            </a:extLst>
          </p:cNvPr>
          <p:cNvSpPr/>
          <p:nvPr/>
        </p:nvSpPr>
        <p:spPr>
          <a:xfrm>
            <a:off x="6092825"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4">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2"/>
                </a:solidFill>
              </a:rPr>
              <a:t>Minimizes their personal  out of pocket and tax cost</a:t>
            </a:r>
          </a:p>
        </p:txBody>
      </p:sp>
      <p:sp>
        <p:nvSpPr>
          <p:cNvPr id="12" name="Freeform: Shape 11">
            <a:extLst>
              <a:ext uri="{FF2B5EF4-FFF2-40B4-BE49-F238E27FC236}">
                <a16:creationId xmlns:a16="http://schemas.microsoft.com/office/drawing/2014/main" id="{D9C2CAF6-500E-472B-B43C-38B40AB94CD1}"/>
              </a:ext>
            </a:extLst>
          </p:cNvPr>
          <p:cNvSpPr/>
          <p:nvPr/>
        </p:nvSpPr>
        <p:spPr>
          <a:xfrm>
            <a:off x="1980406" y="3813968"/>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5">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2"/>
                </a:solidFill>
              </a:rPr>
              <a:t>Provides funds in case of death or illness</a:t>
            </a:r>
          </a:p>
        </p:txBody>
      </p:sp>
      <p:sp>
        <p:nvSpPr>
          <p:cNvPr id="13" name="Freeform: Shape 12">
            <a:extLst>
              <a:ext uri="{FF2B5EF4-FFF2-40B4-BE49-F238E27FC236}">
                <a16:creationId xmlns:a16="http://schemas.microsoft.com/office/drawing/2014/main" id="{BA48A036-15D1-4567-816D-15B4E02C1E12}"/>
              </a:ext>
            </a:extLst>
          </p:cNvPr>
          <p:cNvSpPr/>
          <p:nvPr/>
        </p:nvSpPr>
        <p:spPr>
          <a:xfrm>
            <a:off x="4722018" y="3813968"/>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6">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2"/>
                </a:solidFill>
              </a:rPr>
              <a:t>Provides potential to accumulate funds for retirement</a:t>
            </a:r>
          </a:p>
        </p:txBody>
      </p:sp>
    </p:spTree>
    <p:extLst>
      <p:ext uri="{BB962C8B-B14F-4D97-AF65-F5344CB8AC3E}">
        <p14:creationId xmlns:p14="http://schemas.microsoft.com/office/powerpoint/2010/main" val="21445949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vertical)">
                                      <p:cBhvr>
                                        <p:cTn id="25" dur="500"/>
                                        <p:tgtEl>
                                          <p:spTgt spid="12"/>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ED0A9E-A7E2-48ED-B68F-2E5EB17E90B6}"/>
              </a:ext>
            </a:extLst>
          </p:cNvPr>
          <p:cNvSpPr>
            <a:spLocks noGrp="1"/>
          </p:cNvSpPr>
          <p:nvPr>
            <p:ph type="title"/>
          </p:nvPr>
        </p:nvSpPr>
        <p:spPr/>
        <p:txBody>
          <a:bodyPr/>
          <a:lstStyle/>
          <a:p>
            <a:r>
              <a:rPr lang="en-US" dirty="0"/>
              <a:t>Why?</a:t>
            </a:r>
          </a:p>
        </p:txBody>
      </p:sp>
      <p:sp>
        <p:nvSpPr>
          <p:cNvPr id="9" name="Freeform: Shape 8">
            <a:extLst>
              <a:ext uri="{FF2B5EF4-FFF2-40B4-BE49-F238E27FC236}">
                <a16:creationId xmlns:a16="http://schemas.microsoft.com/office/drawing/2014/main" id="{B8049FCE-3F28-4624-8BD2-24F24C18FC73}"/>
              </a:ext>
            </a:extLst>
          </p:cNvPr>
          <p:cNvSpPr/>
          <p:nvPr/>
        </p:nvSpPr>
        <p:spPr>
          <a:xfrm>
            <a:off x="3325812" y="1786264"/>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2"/>
                </a:solidFill>
              </a:rPr>
              <a:t>Allows flexible participation and contributions</a:t>
            </a:r>
          </a:p>
        </p:txBody>
      </p:sp>
      <p:sp>
        <p:nvSpPr>
          <p:cNvPr id="8" name="Rectangle 7">
            <a:extLst>
              <a:ext uri="{FF2B5EF4-FFF2-40B4-BE49-F238E27FC236}">
                <a16:creationId xmlns:a16="http://schemas.microsoft.com/office/drawing/2014/main" id="{BDAD5C40-0E9A-4106-9CAC-C606D4250481}"/>
              </a:ext>
            </a:extLst>
          </p:cNvPr>
          <p:cNvSpPr/>
          <p:nvPr/>
        </p:nvSpPr>
        <p:spPr>
          <a:xfrm>
            <a:off x="2769262" y="3698796"/>
            <a:ext cx="3605474" cy="430887"/>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Choose who will participate</a:t>
            </a:r>
          </a:p>
        </p:txBody>
      </p:sp>
      <p:sp>
        <p:nvSpPr>
          <p:cNvPr id="14" name="Rectangle 13">
            <a:extLst>
              <a:ext uri="{FF2B5EF4-FFF2-40B4-BE49-F238E27FC236}">
                <a16:creationId xmlns:a16="http://schemas.microsoft.com/office/drawing/2014/main" id="{8F8020D2-7FAB-4945-A6D2-7620EE21A2DD}"/>
              </a:ext>
            </a:extLst>
          </p:cNvPr>
          <p:cNvSpPr/>
          <p:nvPr/>
        </p:nvSpPr>
        <p:spPr>
          <a:xfrm>
            <a:off x="1755362" y="4312388"/>
            <a:ext cx="5633273" cy="430887"/>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No government restrictions on contributions</a:t>
            </a:r>
          </a:p>
        </p:txBody>
      </p:sp>
      <p:grpSp>
        <p:nvGrpSpPr>
          <p:cNvPr id="17" name="Group 16">
            <a:extLst>
              <a:ext uri="{FF2B5EF4-FFF2-40B4-BE49-F238E27FC236}">
                <a16:creationId xmlns:a16="http://schemas.microsoft.com/office/drawing/2014/main" id="{3F6EDFF6-7F23-4F02-988C-3BF360D9E7A3}"/>
              </a:ext>
            </a:extLst>
          </p:cNvPr>
          <p:cNvGrpSpPr/>
          <p:nvPr/>
        </p:nvGrpSpPr>
        <p:grpSpPr>
          <a:xfrm>
            <a:off x="6481483" y="89647"/>
            <a:ext cx="2519082" cy="1696617"/>
            <a:chOff x="609600" y="2069306"/>
            <a:chExt cx="7975600" cy="3240087"/>
          </a:xfrm>
        </p:grpSpPr>
        <p:sp>
          <p:nvSpPr>
            <p:cNvPr id="18" name="Freeform: Shape 17">
              <a:extLst>
                <a:ext uri="{FF2B5EF4-FFF2-40B4-BE49-F238E27FC236}">
                  <a16:creationId xmlns:a16="http://schemas.microsoft.com/office/drawing/2014/main" id="{E8048D83-76D7-48EA-BD55-1117EE231C09}"/>
                </a:ext>
              </a:extLst>
            </p:cNvPr>
            <p:cNvSpPr/>
            <p:nvPr/>
          </p:nvSpPr>
          <p:spPr>
            <a:xfrm>
              <a:off x="609600"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Allows flexible participation and contributions</a:t>
              </a:r>
            </a:p>
          </p:txBody>
        </p:sp>
        <p:sp>
          <p:nvSpPr>
            <p:cNvPr id="19" name="Freeform: Shape 18">
              <a:extLst>
                <a:ext uri="{FF2B5EF4-FFF2-40B4-BE49-F238E27FC236}">
                  <a16:creationId xmlns:a16="http://schemas.microsoft.com/office/drawing/2014/main" id="{0EF257D8-6A55-4AB6-92D2-DC6B145ACDBF}"/>
                </a:ext>
              </a:extLst>
            </p:cNvPr>
            <p:cNvSpPr/>
            <p:nvPr/>
          </p:nvSpPr>
          <p:spPr>
            <a:xfrm>
              <a:off x="3351212"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Has a small impact on the business balance sheet</a:t>
              </a:r>
            </a:p>
          </p:txBody>
        </p:sp>
        <p:sp>
          <p:nvSpPr>
            <p:cNvPr id="20" name="Freeform: Shape 19">
              <a:extLst>
                <a:ext uri="{FF2B5EF4-FFF2-40B4-BE49-F238E27FC236}">
                  <a16:creationId xmlns:a16="http://schemas.microsoft.com/office/drawing/2014/main" id="{3E1EC03A-66AC-404C-9DEE-B96C0172D3BF}"/>
                </a:ext>
              </a:extLst>
            </p:cNvPr>
            <p:cNvSpPr/>
            <p:nvPr/>
          </p:nvSpPr>
          <p:spPr>
            <a:xfrm>
              <a:off x="6092825"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4">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Minimizes their personal  out of pocket and tax cost</a:t>
              </a:r>
            </a:p>
          </p:txBody>
        </p:sp>
        <p:sp>
          <p:nvSpPr>
            <p:cNvPr id="21" name="Freeform: Shape 20">
              <a:extLst>
                <a:ext uri="{FF2B5EF4-FFF2-40B4-BE49-F238E27FC236}">
                  <a16:creationId xmlns:a16="http://schemas.microsoft.com/office/drawing/2014/main" id="{60F20E7E-BEBF-435E-A800-34F22D08A6D2}"/>
                </a:ext>
              </a:extLst>
            </p:cNvPr>
            <p:cNvSpPr/>
            <p:nvPr/>
          </p:nvSpPr>
          <p:spPr>
            <a:xfrm>
              <a:off x="1980406" y="3813968"/>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5">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Provides funds in case of death or illness</a:t>
              </a:r>
            </a:p>
          </p:txBody>
        </p:sp>
        <p:sp>
          <p:nvSpPr>
            <p:cNvPr id="22" name="Freeform: Shape 21">
              <a:extLst>
                <a:ext uri="{FF2B5EF4-FFF2-40B4-BE49-F238E27FC236}">
                  <a16:creationId xmlns:a16="http://schemas.microsoft.com/office/drawing/2014/main" id="{2098D864-C2D0-479D-93D5-27DF1EED8F61}"/>
                </a:ext>
              </a:extLst>
            </p:cNvPr>
            <p:cNvSpPr/>
            <p:nvPr/>
          </p:nvSpPr>
          <p:spPr>
            <a:xfrm>
              <a:off x="4722018" y="3813968"/>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6">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Provides potential to accumulate funds for retirement</a:t>
              </a:r>
            </a:p>
          </p:txBody>
        </p:sp>
      </p:grpSp>
    </p:spTree>
    <p:extLst>
      <p:ext uri="{BB962C8B-B14F-4D97-AF65-F5344CB8AC3E}">
        <p14:creationId xmlns:p14="http://schemas.microsoft.com/office/powerpoint/2010/main" val="37991580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ED0A9E-A7E2-48ED-B68F-2E5EB17E90B6}"/>
              </a:ext>
            </a:extLst>
          </p:cNvPr>
          <p:cNvSpPr>
            <a:spLocks noGrp="1"/>
          </p:cNvSpPr>
          <p:nvPr>
            <p:ph type="title"/>
          </p:nvPr>
        </p:nvSpPr>
        <p:spPr/>
        <p:txBody>
          <a:bodyPr/>
          <a:lstStyle/>
          <a:p>
            <a:r>
              <a:rPr lang="en-US" dirty="0"/>
              <a:t>Why?</a:t>
            </a:r>
          </a:p>
        </p:txBody>
      </p:sp>
      <p:sp>
        <p:nvSpPr>
          <p:cNvPr id="10" name="Freeform: Shape 9">
            <a:extLst>
              <a:ext uri="{FF2B5EF4-FFF2-40B4-BE49-F238E27FC236}">
                <a16:creationId xmlns:a16="http://schemas.microsoft.com/office/drawing/2014/main" id="{FC4D7876-ED76-4461-A637-533DE7F6A7EE}"/>
              </a:ext>
            </a:extLst>
          </p:cNvPr>
          <p:cNvSpPr/>
          <p:nvPr/>
        </p:nvSpPr>
        <p:spPr>
          <a:xfrm>
            <a:off x="3325812" y="1784723"/>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2"/>
                </a:solidFill>
              </a:rPr>
              <a:t>Has a small impact on the business balance sheet</a:t>
            </a:r>
          </a:p>
        </p:txBody>
      </p:sp>
      <p:sp>
        <p:nvSpPr>
          <p:cNvPr id="14" name="Rectangle 13">
            <a:extLst>
              <a:ext uri="{FF2B5EF4-FFF2-40B4-BE49-F238E27FC236}">
                <a16:creationId xmlns:a16="http://schemas.microsoft.com/office/drawing/2014/main" id="{04D83556-F5C9-4B05-BFA4-67E467EC0170}"/>
              </a:ext>
            </a:extLst>
          </p:cNvPr>
          <p:cNvSpPr/>
          <p:nvPr/>
        </p:nvSpPr>
        <p:spPr>
          <a:xfrm>
            <a:off x="2517590" y="3669032"/>
            <a:ext cx="4108817" cy="430887"/>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Maintain balance sheet stability</a:t>
            </a:r>
          </a:p>
        </p:txBody>
      </p:sp>
      <p:sp>
        <p:nvSpPr>
          <p:cNvPr id="17" name="Rectangle 16">
            <a:extLst>
              <a:ext uri="{FF2B5EF4-FFF2-40B4-BE49-F238E27FC236}">
                <a16:creationId xmlns:a16="http://schemas.microsoft.com/office/drawing/2014/main" id="{5338C2D3-E178-44D2-97E3-05F44EFD02E2}"/>
              </a:ext>
            </a:extLst>
          </p:cNvPr>
          <p:cNvSpPr/>
          <p:nvPr/>
        </p:nvSpPr>
        <p:spPr>
          <a:xfrm>
            <a:off x="820810" y="4324243"/>
            <a:ext cx="7502375" cy="430887"/>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Control timing of funds moving on or off the balance sheet </a:t>
            </a:r>
          </a:p>
        </p:txBody>
      </p:sp>
      <p:grpSp>
        <p:nvGrpSpPr>
          <p:cNvPr id="19" name="Group 18">
            <a:extLst>
              <a:ext uri="{FF2B5EF4-FFF2-40B4-BE49-F238E27FC236}">
                <a16:creationId xmlns:a16="http://schemas.microsoft.com/office/drawing/2014/main" id="{2F956408-23D0-42D8-818D-24ABE69FD11B}"/>
              </a:ext>
            </a:extLst>
          </p:cNvPr>
          <p:cNvGrpSpPr/>
          <p:nvPr/>
        </p:nvGrpSpPr>
        <p:grpSpPr>
          <a:xfrm>
            <a:off x="6481483" y="89647"/>
            <a:ext cx="2519082" cy="1696617"/>
            <a:chOff x="609600" y="2069306"/>
            <a:chExt cx="7975600" cy="3240087"/>
          </a:xfrm>
        </p:grpSpPr>
        <p:sp>
          <p:nvSpPr>
            <p:cNvPr id="20" name="Freeform: Shape 19">
              <a:extLst>
                <a:ext uri="{FF2B5EF4-FFF2-40B4-BE49-F238E27FC236}">
                  <a16:creationId xmlns:a16="http://schemas.microsoft.com/office/drawing/2014/main" id="{97E1B89E-4142-4BF6-876D-2B5DF630DFC8}"/>
                </a:ext>
              </a:extLst>
            </p:cNvPr>
            <p:cNvSpPr/>
            <p:nvPr/>
          </p:nvSpPr>
          <p:spPr>
            <a:xfrm>
              <a:off x="609600"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Allows flexible participation and contributions</a:t>
              </a:r>
            </a:p>
          </p:txBody>
        </p:sp>
        <p:sp>
          <p:nvSpPr>
            <p:cNvPr id="21" name="Freeform: Shape 20">
              <a:extLst>
                <a:ext uri="{FF2B5EF4-FFF2-40B4-BE49-F238E27FC236}">
                  <a16:creationId xmlns:a16="http://schemas.microsoft.com/office/drawing/2014/main" id="{63012D47-EE0D-447C-8C48-AD45D024EF91}"/>
                </a:ext>
              </a:extLst>
            </p:cNvPr>
            <p:cNvSpPr/>
            <p:nvPr/>
          </p:nvSpPr>
          <p:spPr>
            <a:xfrm>
              <a:off x="3351212"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Has a small impact on the business balance sheet</a:t>
              </a:r>
            </a:p>
          </p:txBody>
        </p:sp>
        <p:sp>
          <p:nvSpPr>
            <p:cNvPr id="22" name="Freeform: Shape 21">
              <a:extLst>
                <a:ext uri="{FF2B5EF4-FFF2-40B4-BE49-F238E27FC236}">
                  <a16:creationId xmlns:a16="http://schemas.microsoft.com/office/drawing/2014/main" id="{5343AC25-8115-4D37-B9D1-3A1BA113D866}"/>
                </a:ext>
              </a:extLst>
            </p:cNvPr>
            <p:cNvSpPr/>
            <p:nvPr/>
          </p:nvSpPr>
          <p:spPr>
            <a:xfrm>
              <a:off x="6092825"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4">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Minimizes their personal  out of pocket and tax cost</a:t>
              </a:r>
            </a:p>
          </p:txBody>
        </p:sp>
        <p:sp>
          <p:nvSpPr>
            <p:cNvPr id="23" name="Freeform: Shape 22">
              <a:extLst>
                <a:ext uri="{FF2B5EF4-FFF2-40B4-BE49-F238E27FC236}">
                  <a16:creationId xmlns:a16="http://schemas.microsoft.com/office/drawing/2014/main" id="{2A0B4E77-D09F-4280-A174-C464F0557765}"/>
                </a:ext>
              </a:extLst>
            </p:cNvPr>
            <p:cNvSpPr/>
            <p:nvPr/>
          </p:nvSpPr>
          <p:spPr>
            <a:xfrm>
              <a:off x="1980406" y="3813968"/>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5">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Provides funds in case of death or illness</a:t>
              </a:r>
            </a:p>
          </p:txBody>
        </p:sp>
        <p:sp>
          <p:nvSpPr>
            <p:cNvPr id="24" name="Freeform: Shape 23">
              <a:extLst>
                <a:ext uri="{FF2B5EF4-FFF2-40B4-BE49-F238E27FC236}">
                  <a16:creationId xmlns:a16="http://schemas.microsoft.com/office/drawing/2014/main" id="{2216196C-A92A-4471-9F89-C4E6311A54AB}"/>
                </a:ext>
              </a:extLst>
            </p:cNvPr>
            <p:cNvSpPr/>
            <p:nvPr/>
          </p:nvSpPr>
          <p:spPr>
            <a:xfrm>
              <a:off x="4722018" y="3813968"/>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6">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Provides potential to accumulate funds for retirement</a:t>
              </a:r>
            </a:p>
          </p:txBody>
        </p:sp>
      </p:grpSp>
    </p:spTree>
    <p:extLst>
      <p:ext uri="{BB962C8B-B14F-4D97-AF65-F5344CB8AC3E}">
        <p14:creationId xmlns:p14="http://schemas.microsoft.com/office/powerpoint/2010/main" val="61150931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ED0A9E-A7E2-48ED-B68F-2E5EB17E90B6}"/>
              </a:ext>
            </a:extLst>
          </p:cNvPr>
          <p:cNvSpPr>
            <a:spLocks noGrp="1"/>
          </p:cNvSpPr>
          <p:nvPr>
            <p:ph type="title"/>
          </p:nvPr>
        </p:nvSpPr>
        <p:spPr/>
        <p:txBody>
          <a:bodyPr/>
          <a:lstStyle/>
          <a:p>
            <a:r>
              <a:rPr lang="en-US" dirty="0"/>
              <a:t>Why?</a:t>
            </a:r>
          </a:p>
        </p:txBody>
      </p:sp>
      <p:sp>
        <p:nvSpPr>
          <p:cNvPr id="11" name="Freeform: Shape 10">
            <a:extLst>
              <a:ext uri="{FF2B5EF4-FFF2-40B4-BE49-F238E27FC236}">
                <a16:creationId xmlns:a16="http://schemas.microsoft.com/office/drawing/2014/main" id="{B067244C-A19F-4CF2-BDD4-6871FFEFB783}"/>
              </a:ext>
            </a:extLst>
          </p:cNvPr>
          <p:cNvSpPr/>
          <p:nvPr/>
        </p:nvSpPr>
        <p:spPr>
          <a:xfrm>
            <a:off x="3325812" y="1786264"/>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4">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2"/>
                </a:solidFill>
              </a:rPr>
              <a:t>Minimizes their personal  out of pocket and tax cost</a:t>
            </a:r>
          </a:p>
        </p:txBody>
      </p:sp>
      <p:grpSp>
        <p:nvGrpSpPr>
          <p:cNvPr id="8" name="Group 7">
            <a:extLst>
              <a:ext uri="{FF2B5EF4-FFF2-40B4-BE49-F238E27FC236}">
                <a16:creationId xmlns:a16="http://schemas.microsoft.com/office/drawing/2014/main" id="{9679F576-D12F-49C7-A09A-514BDB88B58C}"/>
              </a:ext>
            </a:extLst>
          </p:cNvPr>
          <p:cNvGrpSpPr/>
          <p:nvPr/>
        </p:nvGrpSpPr>
        <p:grpSpPr>
          <a:xfrm>
            <a:off x="6481483" y="89647"/>
            <a:ext cx="2519082" cy="1696617"/>
            <a:chOff x="609600" y="2069306"/>
            <a:chExt cx="7975600" cy="3240087"/>
          </a:xfrm>
        </p:grpSpPr>
        <p:sp>
          <p:nvSpPr>
            <p:cNvPr id="14" name="Freeform: Shape 13">
              <a:extLst>
                <a:ext uri="{FF2B5EF4-FFF2-40B4-BE49-F238E27FC236}">
                  <a16:creationId xmlns:a16="http://schemas.microsoft.com/office/drawing/2014/main" id="{DDCE1A48-1E16-4B6E-85F8-FDE2BB70CA0C}"/>
                </a:ext>
              </a:extLst>
            </p:cNvPr>
            <p:cNvSpPr/>
            <p:nvPr/>
          </p:nvSpPr>
          <p:spPr>
            <a:xfrm>
              <a:off x="609600"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Allows flexible participation and contributions</a:t>
              </a:r>
            </a:p>
          </p:txBody>
        </p:sp>
        <p:sp>
          <p:nvSpPr>
            <p:cNvPr id="15" name="Freeform: Shape 14">
              <a:extLst>
                <a:ext uri="{FF2B5EF4-FFF2-40B4-BE49-F238E27FC236}">
                  <a16:creationId xmlns:a16="http://schemas.microsoft.com/office/drawing/2014/main" id="{1114121F-0979-422B-83E1-E0D01F9B4CD9}"/>
                </a:ext>
              </a:extLst>
            </p:cNvPr>
            <p:cNvSpPr/>
            <p:nvPr/>
          </p:nvSpPr>
          <p:spPr>
            <a:xfrm>
              <a:off x="3351212"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Has a small impact on the business balance sheet</a:t>
              </a:r>
            </a:p>
          </p:txBody>
        </p:sp>
        <p:sp>
          <p:nvSpPr>
            <p:cNvPr id="16" name="Freeform: Shape 15">
              <a:extLst>
                <a:ext uri="{FF2B5EF4-FFF2-40B4-BE49-F238E27FC236}">
                  <a16:creationId xmlns:a16="http://schemas.microsoft.com/office/drawing/2014/main" id="{6A2BB9B1-18A6-4B77-BE59-04952018F020}"/>
                </a:ext>
              </a:extLst>
            </p:cNvPr>
            <p:cNvSpPr/>
            <p:nvPr/>
          </p:nvSpPr>
          <p:spPr>
            <a:xfrm>
              <a:off x="6092825"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4">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Minimizes their personal  out of pocket and tax cost</a:t>
              </a:r>
            </a:p>
          </p:txBody>
        </p:sp>
        <p:sp>
          <p:nvSpPr>
            <p:cNvPr id="17" name="Freeform: Shape 16">
              <a:extLst>
                <a:ext uri="{FF2B5EF4-FFF2-40B4-BE49-F238E27FC236}">
                  <a16:creationId xmlns:a16="http://schemas.microsoft.com/office/drawing/2014/main" id="{1F08A2C2-EB40-487B-8617-489A6768A3D3}"/>
                </a:ext>
              </a:extLst>
            </p:cNvPr>
            <p:cNvSpPr/>
            <p:nvPr/>
          </p:nvSpPr>
          <p:spPr>
            <a:xfrm>
              <a:off x="1980406" y="3813968"/>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5">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Provides funds in case of death or illness</a:t>
              </a:r>
            </a:p>
          </p:txBody>
        </p:sp>
        <p:sp>
          <p:nvSpPr>
            <p:cNvPr id="18" name="Freeform: Shape 17">
              <a:extLst>
                <a:ext uri="{FF2B5EF4-FFF2-40B4-BE49-F238E27FC236}">
                  <a16:creationId xmlns:a16="http://schemas.microsoft.com/office/drawing/2014/main" id="{8C2418A6-4C90-4C32-8BC6-549FED28D5CE}"/>
                </a:ext>
              </a:extLst>
            </p:cNvPr>
            <p:cNvSpPr/>
            <p:nvPr/>
          </p:nvSpPr>
          <p:spPr>
            <a:xfrm>
              <a:off x="4722018" y="3813968"/>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6">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Provides potential to accumulate funds for retirement</a:t>
              </a:r>
            </a:p>
          </p:txBody>
        </p:sp>
      </p:grpSp>
      <p:sp>
        <p:nvSpPr>
          <p:cNvPr id="19" name="Rectangle 18">
            <a:extLst>
              <a:ext uri="{FF2B5EF4-FFF2-40B4-BE49-F238E27FC236}">
                <a16:creationId xmlns:a16="http://schemas.microsoft.com/office/drawing/2014/main" id="{4B10462B-6378-4554-AD1A-DEA34A0957E1}"/>
              </a:ext>
            </a:extLst>
          </p:cNvPr>
          <p:cNvSpPr/>
          <p:nvPr/>
        </p:nvSpPr>
        <p:spPr>
          <a:xfrm>
            <a:off x="890799" y="3914240"/>
            <a:ext cx="6889585" cy="769441"/>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Tax efficient programs for the contribution, accumulation and distribution phases of the plan</a:t>
            </a:r>
          </a:p>
        </p:txBody>
      </p:sp>
    </p:spTree>
    <p:extLst>
      <p:ext uri="{BB962C8B-B14F-4D97-AF65-F5344CB8AC3E}">
        <p14:creationId xmlns:p14="http://schemas.microsoft.com/office/powerpoint/2010/main" val="325786915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ED0A9E-A7E2-48ED-B68F-2E5EB17E90B6}"/>
              </a:ext>
            </a:extLst>
          </p:cNvPr>
          <p:cNvSpPr>
            <a:spLocks noGrp="1"/>
          </p:cNvSpPr>
          <p:nvPr>
            <p:ph type="title"/>
          </p:nvPr>
        </p:nvSpPr>
        <p:spPr/>
        <p:txBody>
          <a:bodyPr/>
          <a:lstStyle/>
          <a:p>
            <a:r>
              <a:rPr lang="en-US" dirty="0"/>
              <a:t>Why?</a:t>
            </a:r>
          </a:p>
        </p:txBody>
      </p:sp>
      <p:grpSp>
        <p:nvGrpSpPr>
          <p:cNvPr id="8" name="Group 7">
            <a:extLst>
              <a:ext uri="{FF2B5EF4-FFF2-40B4-BE49-F238E27FC236}">
                <a16:creationId xmlns:a16="http://schemas.microsoft.com/office/drawing/2014/main" id="{B91B5F22-360C-4D28-A7F4-6A2C585B8F2C}"/>
              </a:ext>
            </a:extLst>
          </p:cNvPr>
          <p:cNvGrpSpPr/>
          <p:nvPr/>
        </p:nvGrpSpPr>
        <p:grpSpPr>
          <a:xfrm>
            <a:off x="6481483" y="89647"/>
            <a:ext cx="2519082" cy="1696617"/>
            <a:chOff x="609600" y="2069306"/>
            <a:chExt cx="7975600" cy="3240087"/>
          </a:xfrm>
        </p:grpSpPr>
        <p:sp>
          <p:nvSpPr>
            <p:cNvPr id="14" name="Freeform: Shape 13">
              <a:extLst>
                <a:ext uri="{FF2B5EF4-FFF2-40B4-BE49-F238E27FC236}">
                  <a16:creationId xmlns:a16="http://schemas.microsoft.com/office/drawing/2014/main" id="{169708D4-ADA0-4EEF-9C4C-89B1F6AF9734}"/>
                </a:ext>
              </a:extLst>
            </p:cNvPr>
            <p:cNvSpPr/>
            <p:nvPr/>
          </p:nvSpPr>
          <p:spPr>
            <a:xfrm>
              <a:off x="609600"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Allows flexible participation and contributions</a:t>
              </a:r>
            </a:p>
          </p:txBody>
        </p:sp>
        <p:sp>
          <p:nvSpPr>
            <p:cNvPr id="15" name="Freeform: Shape 14">
              <a:extLst>
                <a:ext uri="{FF2B5EF4-FFF2-40B4-BE49-F238E27FC236}">
                  <a16:creationId xmlns:a16="http://schemas.microsoft.com/office/drawing/2014/main" id="{396669B8-71F6-478E-AC2E-6BAC11D67364}"/>
                </a:ext>
              </a:extLst>
            </p:cNvPr>
            <p:cNvSpPr/>
            <p:nvPr/>
          </p:nvSpPr>
          <p:spPr>
            <a:xfrm>
              <a:off x="3351212"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Has a small impact on the business balance sheet</a:t>
              </a:r>
            </a:p>
          </p:txBody>
        </p:sp>
        <p:sp>
          <p:nvSpPr>
            <p:cNvPr id="16" name="Freeform: Shape 15">
              <a:extLst>
                <a:ext uri="{FF2B5EF4-FFF2-40B4-BE49-F238E27FC236}">
                  <a16:creationId xmlns:a16="http://schemas.microsoft.com/office/drawing/2014/main" id="{4F7D8232-85D2-4099-BB62-C2C6F53850DF}"/>
                </a:ext>
              </a:extLst>
            </p:cNvPr>
            <p:cNvSpPr/>
            <p:nvPr/>
          </p:nvSpPr>
          <p:spPr>
            <a:xfrm>
              <a:off x="6092825"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4">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Minimizes their personal  out of pocket and tax cost</a:t>
              </a:r>
            </a:p>
          </p:txBody>
        </p:sp>
        <p:sp>
          <p:nvSpPr>
            <p:cNvPr id="17" name="Freeform: Shape 16">
              <a:extLst>
                <a:ext uri="{FF2B5EF4-FFF2-40B4-BE49-F238E27FC236}">
                  <a16:creationId xmlns:a16="http://schemas.microsoft.com/office/drawing/2014/main" id="{1E565CC7-9239-467E-A03F-3908921AFD58}"/>
                </a:ext>
              </a:extLst>
            </p:cNvPr>
            <p:cNvSpPr/>
            <p:nvPr/>
          </p:nvSpPr>
          <p:spPr>
            <a:xfrm>
              <a:off x="1980406" y="3813968"/>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5">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Provides funds in case of death or illness</a:t>
              </a:r>
            </a:p>
          </p:txBody>
        </p:sp>
        <p:sp>
          <p:nvSpPr>
            <p:cNvPr id="18" name="Freeform: Shape 17">
              <a:extLst>
                <a:ext uri="{FF2B5EF4-FFF2-40B4-BE49-F238E27FC236}">
                  <a16:creationId xmlns:a16="http://schemas.microsoft.com/office/drawing/2014/main" id="{11B25128-88ED-48D9-80B6-76130A2FFD5D}"/>
                </a:ext>
              </a:extLst>
            </p:cNvPr>
            <p:cNvSpPr/>
            <p:nvPr/>
          </p:nvSpPr>
          <p:spPr>
            <a:xfrm>
              <a:off x="4722018" y="3813968"/>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6">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Provides potential to accumulate funds for retirement</a:t>
              </a:r>
            </a:p>
          </p:txBody>
        </p:sp>
      </p:grpSp>
      <p:sp>
        <p:nvSpPr>
          <p:cNvPr id="19" name="Freeform: Shape 18">
            <a:extLst>
              <a:ext uri="{FF2B5EF4-FFF2-40B4-BE49-F238E27FC236}">
                <a16:creationId xmlns:a16="http://schemas.microsoft.com/office/drawing/2014/main" id="{E7022CBB-BED1-49AB-A5A9-A5E32124DC5C}"/>
              </a:ext>
            </a:extLst>
          </p:cNvPr>
          <p:cNvSpPr/>
          <p:nvPr/>
        </p:nvSpPr>
        <p:spPr>
          <a:xfrm>
            <a:off x="3325812" y="1786264"/>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5">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2"/>
                </a:solidFill>
              </a:rPr>
              <a:t>Provides funds in case of death or illness</a:t>
            </a:r>
          </a:p>
        </p:txBody>
      </p:sp>
      <p:sp>
        <p:nvSpPr>
          <p:cNvPr id="20" name="Rectangle 19">
            <a:extLst>
              <a:ext uri="{FF2B5EF4-FFF2-40B4-BE49-F238E27FC236}">
                <a16:creationId xmlns:a16="http://schemas.microsoft.com/office/drawing/2014/main" id="{8D4ED6AD-8F9E-4E25-8DA6-F7D932DE867B}"/>
              </a:ext>
            </a:extLst>
          </p:cNvPr>
          <p:cNvSpPr/>
          <p:nvPr/>
        </p:nvSpPr>
        <p:spPr>
          <a:xfrm>
            <a:off x="2879067" y="3914240"/>
            <a:ext cx="3385863" cy="430887"/>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Die Too Soon, Become Ill</a:t>
            </a:r>
          </a:p>
        </p:txBody>
      </p:sp>
    </p:spTree>
    <p:extLst>
      <p:ext uri="{BB962C8B-B14F-4D97-AF65-F5344CB8AC3E}">
        <p14:creationId xmlns:p14="http://schemas.microsoft.com/office/powerpoint/2010/main" val="329893485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ED0A9E-A7E2-48ED-B68F-2E5EB17E90B6}"/>
              </a:ext>
            </a:extLst>
          </p:cNvPr>
          <p:cNvSpPr>
            <a:spLocks noGrp="1"/>
          </p:cNvSpPr>
          <p:nvPr>
            <p:ph type="title"/>
          </p:nvPr>
        </p:nvSpPr>
        <p:spPr/>
        <p:txBody>
          <a:bodyPr/>
          <a:lstStyle/>
          <a:p>
            <a:r>
              <a:rPr lang="en-US" dirty="0"/>
              <a:t>Why?</a:t>
            </a:r>
          </a:p>
        </p:txBody>
      </p:sp>
      <p:sp>
        <p:nvSpPr>
          <p:cNvPr id="13" name="Freeform: Shape 12">
            <a:extLst>
              <a:ext uri="{FF2B5EF4-FFF2-40B4-BE49-F238E27FC236}">
                <a16:creationId xmlns:a16="http://schemas.microsoft.com/office/drawing/2014/main" id="{BA48A036-15D1-4567-816D-15B4E02C1E12}"/>
              </a:ext>
            </a:extLst>
          </p:cNvPr>
          <p:cNvSpPr/>
          <p:nvPr/>
        </p:nvSpPr>
        <p:spPr>
          <a:xfrm>
            <a:off x="3325812" y="1786264"/>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6">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2"/>
                </a:solidFill>
              </a:rPr>
              <a:t>Provides potential to accumulate funds for retirement</a:t>
            </a:r>
          </a:p>
        </p:txBody>
      </p:sp>
      <p:grpSp>
        <p:nvGrpSpPr>
          <p:cNvPr id="8" name="Group 7">
            <a:extLst>
              <a:ext uri="{FF2B5EF4-FFF2-40B4-BE49-F238E27FC236}">
                <a16:creationId xmlns:a16="http://schemas.microsoft.com/office/drawing/2014/main" id="{341E487C-1B4D-432D-93CF-1458C0B591CB}"/>
              </a:ext>
            </a:extLst>
          </p:cNvPr>
          <p:cNvGrpSpPr/>
          <p:nvPr/>
        </p:nvGrpSpPr>
        <p:grpSpPr>
          <a:xfrm>
            <a:off x="6481483" y="89647"/>
            <a:ext cx="2519082" cy="1696617"/>
            <a:chOff x="609600" y="2069306"/>
            <a:chExt cx="7975600" cy="3240087"/>
          </a:xfrm>
        </p:grpSpPr>
        <p:sp>
          <p:nvSpPr>
            <p:cNvPr id="14" name="Freeform: Shape 13">
              <a:extLst>
                <a:ext uri="{FF2B5EF4-FFF2-40B4-BE49-F238E27FC236}">
                  <a16:creationId xmlns:a16="http://schemas.microsoft.com/office/drawing/2014/main" id="{457B2F1F-307D-4093-A05B-856BD0E2C712}"/>
                </a:ext>
              </a:extLst>
            </p:cNvPr>
            <p:cNvSpPr/>
            <p:nvPr/>
          </p:nvSpPr>
          <p:spPr>
            <a:xfrm>
              <a:off x="609600"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Allows flexible participation and contributions</a:t>
              </a:r>
            </a:p>
          </p:txBody>
        </p:sp>
        <p:sp>
          <p:nvSpPr>
            <p:cNvPr id="15" name="Freeform: Shape 14">
              <a:extLst>
                <a:ext uri="{FF2B5EF4-FFF2-40B4-BE49-F238E27FC236}">
                  <a16:creationId xmlns:a16="http://schemas.microsoft.com/office/drawing/2014/main" id="{92F5DBC4-F747-4BB5-8844-C20CA95F2D0F}"/>
                </a:ext>
              </a:extLst>
            </p:cNvPr>
            <p:cNvSpPr/>
            <p:nvPr/>
          </p:nvSpPr>
          <p:spPr>
            <a:xfrm>
              <a:off x="3351212"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Has a small impact on the business balance sheet</a:t>
              </a:r>
            </a:p>
          </p:txBody>
        </p:sp>
        <p:sp>
          <p:nvSpPr>
            <p:cNvPr id="16" name="Freeform: Shape 15">
              <a:extLst>
                <a:ext uri="{FF2B5EF4-FFF2-40B4-BE49-F238E27FC236}">
                  <a16:creationId xmlns:a16="http://schemas.microsoft.com/office/drawing/2014/main" id="{7284D207-3826-4EDF-8FBA-D52E1D0B0337}"/>
                </a:ext>
              </a:extLst>
            </p:cNvPr>
            <p:cNvSpPr/>
            <p:nvPr/>
          </p:nvSpPr>
          <p:spPr>
            <a:xfrm>
              <a:off x="6092825" y="2069306"/>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4">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Minimizes their personal  out of pocket and tax cost</a:t>
              </a:r>
            </a:p>
          </p:txBody>
        </p:sp>
        <p:sp>
          <p:nvSpPr>
            <p:cNvPr id="17" name="Freeform: Shape 16">
              <a:extLst>
                <a:ext uri="{FF2B5EF4-FFF2-40B4-BE49-F238E27FC236}">
                  <a16:creationId xmlns:a16="http://schemas.microsoft.com/office/drawing/2014/main" id="{65A822B4-9AE1-4D32-9834-B718EF5547F5}"/>
                </a:ext>
              </a:extLst>
            </p:cNvPr>
            <p:cNvSpPr/>
            <p:nvPr/>
          </p:nvSpPr>
          <p:spPr>
            <a:xfrm>
              <a:off x="1980406" y="3813968"/>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5">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Provides funds in case of death or illness</a:t>
              </a:r>
            </a:p>
          </p:txBody>
        </p:sp>
        <p:sp>
          <p:nvSpPr>
            <p:cNvPr id="18" name="Freeform: Shape 17">
              <a:extLst>
                <a:ext uri="{FF2B5EF4-FFF2-40B4-BE49-F238E27FC236}">
                  <a16:creationId xmlns:a16="http://schemas.microsoft.com/office/drawing/2014/main" id="{A64E2E09-B3E5-4151-8052-73C57DF4E5D1}"/>
                </a:ext>
              </a:extLst>
            </p:cNvPr>
            <p:cNvSpPr/>
            <p:nvPr/>
          </p:nvSpPr>
          <p:spPr>
            <a:xfrm>
              <a:off x="4722018" y="3813968"/>
              <a:ext cx="2492375" cy="1495425"/>
            </a:xfrm>
            <a:custGeom>
              <a:avLst/>
              <a:gdLst>
                <a:gd name="connsiteX0" fmla="*/ 0 w 2492375"/>
                <a:gd name="connsiteY0" fmla="*/ 0 h 1495425"/>
                <a:gd name="connsiteX1" fmla="*/ 2492375 w 2492375"/>
                <a:gd name="connsiteY1" fmla="*/ 0 h 1495425"/>
                <a:gd name="connsiteX2" fmla="*/ 2492375 w 2492375"/>
                <a:gd name="connsiteY2" fmla="*/ 1495425 h 1495425"/>
                <a:gd name="connsiteX3" fmla="*/ 0 w 2492375"/>
                <a:gd name="connsiteY3" fmla="*/ 1495425 h 1495425"/>
                <a:gd name="connsiteX4" fmla="*/ 0 w 2492375"/>
                <a:gd name="connsiteY4" fmla="*/ 0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375" h="1495425">
                  <a:moveTo>
                    <a:pt x="0" y="0"/>
                  </a:moveTo>
                  <a:lnTo>
                    <a:pt x="2492375" y="0"/>
                  </a:lnTo>
                  <a:lnTo>
                    <a:pt x="2492375" y="1495425"/>
                  </a:lnTo>
                  <a:lnTo>
                    <a:pt x="0" y="149542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6">
                <a:hueOff val="0"/>
                <a:satOff val="0"/>
                <a:lumOff val="0"/>
                <a:alphaOff val="0"/>
              </a:schemeClr>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800" kern="1200" dirty="0">
                  <a:solidFill>
                    <a:schemeClr val="bg2"/>
                  </a:solidFill>
                </a:rPr>
                <a:t>Provides potential to accumulate funds for retirement</a:t>
              </a:r>
            </a:p>
          </p:txBody>
        </p:sp>
      </p:grpSp>
      <p:sp>
        <p:nvSpPr>
          <p:cNvPr id="19" name="Rectangle 18">
            <a:extLst>
              <a:ext uri="{FF2B5EF4-FFF2-40B4-BE49-F238E27FC236}">
                <a16:creationId xmlns:a16="http://schemas.microsoft.com/office/drawing/2014/main" id="{CB6DFB2C-D84D-43EF-B5DA-196C6A3BE084}"/>
              </a:ext>
            </a:extLst>
          </p:cNvPr>
          <p:cNvSpPr/>
          <p:nvPr/>
        </p:nvSpPr>
        <p:spPr>
          <a:xfrm>
            <a:off x="2579306" y="3889526"/>
            <a:ext cx="3985386" cy="430887"/>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Potential for Tax Free Income </a:t>
            </a:r>
          </a:p>
        </p:txBody>
      </p:sp>
      <p:sp>
        <p:nvSpPr>
          <p:cNvPr id="20" name="Rectangle 19">
            <a:extLst>
              <a:ext uri="{FF2B5EF4-FFF2-40B4-BE49-F238E27FC236}">
                <a16:creationId xmlns:a16="http://schemas.microsoft.com/office/drawing/2014/main" id="{003F78B4-9C74-45B0-B199-77123C2343B6}"/>
              </a:ext>
            </a:extLst>
          </p:cNvPr>
          <p:cNvSpPr/>
          <p:nvPr/>
        </p:nvSpPr>
        <p:spPr>
          <a:xfrm>
            <a:off x="3584388" y="4539104"/>
            <a:ext cx="1975221" cy="430887"/>
          </a:xfrm>
          <a:prstGeom prst="rect">
            <a:avLst/>
          </a:prstGeom>
          <a:solidFill>
            <a:srgbClr val="3D9B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fontAlgn="base">
              <a:spcBef>
                <a:spcPct val="0"/>
              </a:spcBef>
              <a:spcAft>
                <a:spcPct val="0"/>
              </a:spcAft>
            </a:pPr>
            <a:r>
              <a:rPr lang="en-US" altLang="en-US" sz="2200" kern="0" dirty="0">
                <a:solidFill>
                  <a:prstClr val="white"/>
                </a:solidFill>
                <a:ea typeface="ＭＳ Ｐゴシック" pitchFamily="-105" charset="-128"/>
                <a:cs typeface="Times New Roman" pitchFamily="18" charset="0"/>
              </a:rPr>
              <a:t>Live Too Long</a:t>
            </a:r>
          </a:p>
        </p:txBody>
      </p:sp>
    </p:spTree>
    <p:extLst>
      <p:ext uri="{BB962C8B-B14F-4D97-AF65-F5344CB8AC3E}">
        <p14:creationId xmlns:p14="http://schemas.microsoft.com/office/powerpoint/2010/main" val="241817717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1911F0-667B-4580-8DA2-D97D72933B8B}"/>
              </a:ext>
            </a:extLst>
          </p:cNvPr>
          <p:cNvSpPr>
            <a:spLocks noGrp="1"/>
          </p:cNvSpPr>
          <p:nvPr>
            <p:ph idx="1"/>
          </p:nvPr>
        </p:nvSpPr>
        <p:spPr>
          <a:xfrm>
            <a:off x="3558048" y="560564"/>
            <a:ext cx="5615722" cy="1045518"/>
          </a:xfrm>
        </p:spPr>
        <p:txBody>
          <a:bodyPr/>
          <a:lstStyle/>
          <a:p>
            <a:r>
              <a:rPr lang="en-US" dirty="0"/>
              <a:t>The only program that can deliver on all of Mike and Annie’s wishes</a:t>
            </a:r>
          </a:p>
        </p:txBody>
      </p:sp>
      <p:sp>
        <p:nvSpPr>
          <p:cNvPr id="6" name="Content Placeholder 5">
            <a:extLst>
              <a:ext uri="{FF2B5EF4-FFF2-40B4-BE49-F238E27FC236}">
                <a16:creationId xmlns:a16="http://schemas.microsoft.com/office/drawing/2014/main" id="{28FF668E-2719-4BD1-ADE9-5B2579E25D3B}"/>
              </a:ext>
            </a:extLst>
          </p:cNvPr>
          <p:cNvSpPr>
            <a:spLocks noGrp="1"/>
          </p:cNvSpPr>
          <p:nvPr>
            <p:ph idx="10"/>
          </p:nvPr>
        </p:nvSpPr>
        <p:spPr>
          <a:xfrm>
            <a:off x="2714498" y="1704660"/>
            <a:ext cx="6474463" cy="1047922"/>
          </a:xfrm>
        </p:spPr>
        <p:txBody>
          <a:bodyPr/>
          <a:lstStyle/>
          <a:p>
            <a:r>
              <a:rPr lang="en-US" dirty="0"/>
              <a:t>IRS approved program </a:t>
            </a:r>
          </a:p>
        </p:txBody>
      </p:sp>
      <p:sp>
        <p:nvSpPr>
          <p:cNvPr id="7" name="Content Placeholder 6">
            <a:extLst>
              <a:ext uri="{FF2B5EF4-FFF2-40B4-BE49-F238E27FC236}">
                <a16:creationId xmlns:a16="http://schemas.microsoft.com/office/drawing/2014/main" id="{B5BFFB1F-B592-4E1F-BE76-278E4BAB17E7}"/>
              </a:ext>
            </a:extLst>
          </p:cNvPr>
          <p:cNvSpPr>
            <a:spLocks noGrp="1"/>
          </p:cNvSpPr>
          <p:nvPr>
            <p:ph idx="11"/>
          </p:nvPr>
        </p:nvSpPr>
        <p:spPr>
          <a:xfrm>
            <a:off x="1859609" y="2851160"/>
            <a:ext cx="7339167" cy="1055872"/>
          </a:xfrm>
        </p:spPr>
        <p:txBody>
          <a:bodyPr/>
          <a:lstStyle/>
          <a:p>
            <a:r>
              <a:rPr lang="en-US" dirty="0"/>
              <a:t>Use your C Corporation Tax Rate to leverage benefits</a:t>
            </a:r>
          </a:p>
        </p:txBody>
      </p:sp>
      <p:sp>
        <p:nvSpPr>
          <p:cNvPr id="3" name="Title 2">
            <a:extLst>
              <a:ext uri="{FF2B5EF4-FFF2-40B4-BE49-F238E27FC236}">
                <a16:creationId xmlns:a16="http://schemas.microsoft.com/office/drawing/2014/main" id="{2900935E-95ED-4C67-9C17-2D9E44BEAF3B}"/>
              </a:ext>
            </a:extLst>
          </p:cNvPr>
          <p:cNvSpPr>
            <a:spLocks noGrp="1"/>
          </p:cNvSpPr>
          <p:nvPr>
            <p:ph type="title"/>
          </p:nvPr>
        </p:nvSpPr>
        <p:spPr>
          <a:xfrm>
            <a:off x="5" y="557976"/>
            <a:ext cx="4258592" cy="3338518"/>
          </a:xfrm>
        </p:spPr>
        <p:txBody>
          <a:bodyPr/>
          <a:lstStyle/>
          <a:p>
            <a:r>
              <a:rPr lang="en-US" dirty="0"/>
              <a:t>Split Dollar With Permanent Life </a:t>
            </a:r>
            <a:br>
              <a:rPr lang="en-US" dirty="0"/>
            </a:br>
            <a:r>
              <a:rPr lang="en-US" dirty="0"/>
              <a:t>Insurance</a:t>
            </a:r>
          </a:p>
        </p:txBody>
      </p:sp>
      <p:grpSp>
        <p:nvGrpSpPr>
          <p:cNvPr id="21" name="Group 20">
            <a:extLst>
              <a:ext uri="{FF2B5EF4-FFF2-40B4-BE49-F238E27FC236}">
                <a16:creationId xmlns:a16="http://schemas.microsoft.com/office/drawing/2014/main" id="{EC78A649-275A-4162-9713-3B5837268DE2}"/>
              </a:ext>
            </a:extLst>
          </p:cNvPr>
          <p:cNvGrpSpPr/>
          <p:nvPr/>
        </p:nvGrpSpPr>
        <p:grpSpPr>
          <a:xfrm>
            <a:off x="717749" y="4592771"/>
            <a:ext cx="1866725" cy="1704663"/>
            <a:chOff x="3274475" y="1682801"/>
            <a:chExt cx="2595052" cy="2488634"/>
          </a:xfrm>
        </p:grpSpPr>
        <p:sp>
          <p:nvSpPr>
            <p:cNvPr id="22" name="Rectangle 21">
              <a:extLst>
                <a:ext uri="{FF2B5EF4-FFF2-40B4-BE49-F238E27FC236}">
                  <a16:creationId xmlns:a16="http://schemas.microsoft.com/office/drawing/2014/main" id="{6686808A-1B4B-499B-AFFB-978072AC1F44}"/>
                </a:ext>
              </a:extLst>
            </p:cNvPr>
            <p:cNvSpPr/>
            <p:nvPr/>
          </p:nvSpPr>
          <p:spPr>
            <a:xfrm>
              <a:off x="3274475" y="1682801"/>
              <a:ext cx="2595052" cy="745351"/>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Business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Cash Flow</a:t>
              </a:r>
            </a:p>
          </p:txBody>
        </p:sp>
        <p:pic>
          <p:nvPicPr>
            <p:cNvPr id="23" name="Picture 22">
              <a:extLst>
                <a:ext uri="{FF2B5EF4-FFF2-40B4-BE49-F238E27FC236}">
                  <a16:creationId xmlns:a16="http://schemas.microsoft.com/office/drawing/2014/main" id="{3D34230E-A92B-43FD-A425-465AC5D3997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3274475" y="2428155"/>
              <a:ext cx="2595052" cy="1743280"/>
            </a:xfrm>
            <a:prstGeom prst="rect">
              <a:avLst/>
            </a:prstGeom>
          </p:spPr>
        </p:pic>
      </p:grpSp>
      <p:cxnSp>
        <p:nvCxnSpPr>
          <p:cNvPr id="28" name="Straight Arrow Connector 27">
            <a:extLst>
              <a:ext uri="{FF2B5EF4-FFF2-40B4-BE49-F238E27FC236}">
                <a16:creationId xmlns:a16="http://schemas.microsoft.com/office/drawing/2014/main" id="{54639313-7CBA-42C1-8B6D-9A91CF1EF2CB}"/>
              </a:ext>
            </a:extLst>
          </p:cNvPr>
          <p:cNvCxnSpPr>
            <a:cxnSpLocks/>
          </p:cNvCxnSpPr>
          <p:nvPr/>
        </p:nvCxnSpPr>
        <p:spPr>
          <a:xfrm>
            <a:off x="2537843" y="5513294"/>
            <a:ext cx="13496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34A0B54-8C42-4A3B-82DA-53F978A97B75}"/>
              </a:ext>
            </a:extLst>
          </p:cNvPr>
          <p:cNvCxnSpPr>
            <a:cxnSpLocks/>
          </p:cNvCxnSpPr>
          <p:nvPr/>
        </p:nvCxnSpPr>
        <p:spPr>
          <a:xfrm>
            <a:off x="5171849" y="5504329"/>
            <a:ext cx="11630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5B6C1865-DBE9-4CF8-9315-4D26836B382E}"/>
              </a:ext>
            </a:extLst>
          </p:cNvPr>
          <p:cNvGrpSpPr/>
          <p:nvPr/>
        </p:nvGrpSpPr>
        <p:grpSpPr>
          <a:xfrm>
            <a:off x="3580504" y="4592775"/>
            <a:ext cx="1866725" cy="1539463"/>
            <a:chOff x="3413360" y="4592775"/>
            <a:chExt cx="1866725" cy="1539463"/>
          </a:xfrm>
        </p:grpSpPr>
        <p:sp>
          <p:nvSpPr>
            <p:cNvPr id="19" name="Rectangle 18">
              <a:extLst>
                <a:ext uri="{FF2B5EF4-FFF2-40B4-BE49-F238E27FC236}">
                  <a16:creationId xmlns:a16="http://schemas.microsoft.com/office/drawing/2014/main" id="{33416A7A-9392-4B2D-B673-A517DA2DAA50}"/>
                </a:ext>
              </a:extLst>
            </p:cNvPr>
            <p:cNvSpPr/>
            <p:nvPr/>
          </p:nvSpPr>
          <p:spPr>
            <a:xfrm>
              <a:off x="3413360" y="4592775"/>
              <a:ext cx="1866725" cy="510550"/>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Permanent Life Insurance</a:t>
              </a:r>
            </a:p>
          </p:txBody>
        </p:sp>
        <p:pic>
          <p:nvPicPr>
            <p:cNvPr id="30" name="Content Placeholder 2">
              <a:extLst>
                <a:ext uri="{FF2B5EF4-FFF2-40B4-BE49-F238E27FC236}">
                  <a16:creationId xmlns:a16="http://schemas.microsoft.com/office/drawing/2014/main" id="{52C2BF81-3ADF-43B1-8167-1CA610F87E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822235" y="5083264"/>
              <a:ext cx="1048974" cy="1048974"/>
            </a:xfrm>
            <a:prstGeom prst="rect">
              <a:avLst/>
            </a:prstGeom>
          </p:spPr>
        </p:pic>
      </p:grpSp>
      <p:grpSp>
        <p:nvGrpSpPr>
          <p:cNvPr id="36" name="Group 35">
            <a:extLst>
              <a:ext uri="{FF2B5EF4-FFF2-40B4-BE49-F238E27FC236}">
                <a16:creationId xmlns:a16="http://schemas.microsoft.com/office/drawing/2014/main" id="{66395121-E78B-4D58-B213-6F1E0FC2B13F}"/>
              </a:ext>
            </a:extLst>
          </p:cNvPr>
          <p:cNvGrpSpPr/>
          <p:nvPr/>
        </p:nvGrpSpPr>
        <p:grpSpPr>
          <a:xfrm>
            <a:off x="6443258" y="4592775"/>
            <a:ext cx="1872804" cy="1695403"/>
            <a:chOff x="6276114" y="4592775"/>
            <a:chExt cx="1872804" cy="1695403"/>
          </a:xfrm>
        </p:grpSpPr>
        <p:sp>
          <p:nvSpPr>
            <p:cNvPr id="25" name="Rectangle 24">
              <a:extLst>
                <a:ext uri="{FF2B5EF4-FFF2-40B4-BE49-F238E27FC236}">
                  <a16:creationId xmlns:a16="http://schemas.microsoft.com/office/drawing/2014/main" id="{391873EA-52F9-4496-8252-3DE1C3F38EB0}"/>
                </a:ext>
              </a:extLst>
            </p:cNvPr>
            <p:cNvSpPr/>
            <p:nvPr/>
          </p:nvSpPr>
          <p:spPr>
            <a:xfrm>
              <a:off x="6276116" y="4592775"/>
              <a:ext cx="1872802" cy="506600"/>
            </a:xfrm>
            <a:prstGeom prst="rect">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Wants the Benefits</a:t>
              </a:r>
            </a:p>
          </p:txBody>
        </p:sp>
        <p:pic>
          <p:nvPicPr>
            <p:cNvPr id="35" name="Picture 34">
              <a:extLst>
                <a:ext uri="{FF2B5EF4-FFF2-40B4-BE49-F238E27FC236}">
                  <a16:creationId xmlns:a16="http://schemas.microsoft.com/office/drawing/2014/main" id="{9E1607BC-66CE-4033-A685-9D1CA3A8E21A}"/>
                </a:ext>
              </a:extLst>
            </p:cNvPr>
            <p:cNvPicPr>
              <a:picLocks noChangeAspect="1"/>
            </p:cNvPicPr>
            <p:nvPr/>
          </p:nvPicPr>
          <p:blipFill rotWithShape="1">
            <a:blip r:embed="rId6"/>
            <a:srcRect l="37051" t="16078" r="13629" b="51634"/>
            <a:stretch/>
          </p:blipFill>
          <p:spPr>
            <a:xfrm>
              <a:off x="6276114" y="5103325"/>
              <a:ext cx="1872804" cy="1184853"/>
            </a:xfrm>
            <a:prstGeom prst="rect">
              <a:avLst/>
            </a:prstGeom>
            <a:scene3d>
              <a:camera prst="orthographicFront"/>
              <a:lightRig rig="threePt" dir="t"/>
            </a:scene3d>
            <a:sp3d>
              <a:bevelT/>
            </a:sp3d>
          </p:spPr>
        </p:pic>
      </p:grpSp>
    </p:spTree>
    <p:extLst>
      <p:ext uri="{BB962C8B-B14F-4D97-AF65-F5344CB8AC3E}">
        <p14:creationId xmlns:p14="http://schemas.microsoft.com/office/powerpoint/2010/main" val="102863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22" presetClass="entr" presetSubtype="8"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par>
                                <p:cTn id="17" presetID="22" presetClass="entr" presetSubtype="8"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2.xml><?xml version="1.0" encoding="utf-8"?>
<a:theme xmlns:a="http://schemas.openxmlformats.org/drawingml/2006/main" name="1_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3.xml><?xml version="1.0" encoding="utf-8"?>
<a:theme xmlns:a="http://schemas.openxmlformats.org/drawingml/2006/main" name="2_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NLG template</Template>
  <TotalTime>32316</TotalTime>
  <Words>2413</Words>
  <Application>Microsoft Office PowerPoint</Application>
  <PresentationFormat>On-screen Show (4:3)</PresentationFormat>
  <Paragraphs>181</Paragraphs>
  <Slides>15</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ＭＳ Ｐゴシック</vt:lpstr>
      <vt:lpstr>.AppleSystemUIFont</vt:lpstr>
      <vt:lpstr>Arial</vt:lpstr>
      <vt:lpstr>Arial Narrow</vt:lpstr>
      <vt:lpstr>Calibri</vt:lpstr>
      <vt:lpstr>Open Sans</vt:lpstr>
      <vt:lpstr>Open Sans Condensed Light</vt:lpstr>
      <vt:lpstr>Open Sans Light</vt:lpstr>
      <vt:lpstr>Open Sans Semibold</vt:lpstr>
      <vt:lpstr>Times New Roman</vt:lpstr>
      <vt:lpstr>NLG</vt:lpstr>
      <vt:lpstr>1_NLG</vt:lpstr>
      <vt:lpstr>2_NLG</vt:lpstr>
      <vt:lpstr> Split Dollar Loans  with Permanent Life Insurance </vt:lpstr>
      <vt:lpstr>PowerPoint Presentation</vt:lpstr>
      <vt:lpstr>Mike and Annie Want a Program That…</vt:lpstr>
      <vt:lpstr>Why?</vt:lpstr>
      <vt:lpstr>Why?</vt:lpstr>
      <vt:lpstr>Why?</vt:lpstr>
      <vt:lpstr>Why?</vt:lpstr>
      <vt:lpstr>Why?</vt:lpstr>
      <vt:lpstr>Split Dollar With Permanent Life  Insurance</vt:lpstr>
      <vt:lpstr>Benefits of Using Permanent Life Insurance</vt:lpstr>
      <vt:lpstr>How Split Dollar Works</vt:lpstr>
      <vt:lpstr>What You Want to Know About Interest</vt:lpstr>
      <vt:lpstr>SD Loan on Your Business and Personal Balance Sheets</vt:lpstr>
      <vt:lpstr>After the Loan Repayment</vt:lpstr>
      <vt:lpstr>Is this Right For You?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Related Split Dollar Loans</dc:title>
  <dc:creator>Microsoft Office User</dc:creator>
  <cp:lastModifiedBy>Bates, Mark</cp:lastModifiedBy>
  <cp:revision>453</cp:revision>
  <dcterms:created xsi:type="dcterms:W3CDTF">2017-08-14T13:40:46Z</dcterms:created>
  <dcterms:modified xsi:type="dcterms:W3CDTF">2019-03-26T18:39:57Z</dcterms:modified>
</cp:coreProperties>
</file>